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2" r:id="rId2"/>
    <p:sldId id="273" r:id="rId3"/>
    <p:sldId id="316" r:id="rId4"/>
    <p:sldId id="317" r:id="rId5"/>
    <p:sldId id="318" r:id="rId6"/>
    <p:sldId id="319" r:id="rId7"/>
    <p:sldId id="274" r:id="rId8"/>
    <p:sldId id="276" r:id="rId9"/>
    <p:sldId id="277" r:id="rId10"/>
    <p:sldId id="280" r:id="rId11"/>
    <p:sldId id="282" r:id="rId12"/>
    <p:sldId id="290" r:id="rId13"/>
    <p:sldId id="320" r:id="rId14"/>
    <p:sldId id="321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315" r:id="rId40"/>
  </p:sldIdLst>
  <p:sldSz cx="18288000" cy="10287000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mbria Math" panose="02040503050406030204" pitchFamily="18" charset="0"/>
      <p:regular r:id="rId45"/>
    </p:embeddedFont>
    <p:embeddedFont>
      <p:font typeface="Arial Bold" panose="020B0704020202020204" pitchFamily="34" charset="0"/>
      <p:bold r:id="rId46"/>
    </p:embeddedFont>
    <p:embeddedFont>
      <p:font typeface="Noto Sans Bold" panose="020B0604020202020204" charset="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434" autoAdjust="0"/>
  </p:normalViewPr>
  <p:slideViewPr>
    <p:cSldViewPr>
      <p:cViewPr>
        <p:scale>
          <a:sx n="40" d="100"/>
          <a:sy n="40" d="100"/>
        </p:scale>
        <p:origin x="1116" y="29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35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OneDrive\M&#225;y%20t&#237;nh\ThuThapSolLieu_20bn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918177559365363"/>
          <c:y val="2.5428282613321983E-2"/>
          <c:w val="0.85886982703699732"/>
          <c:h val="0.74350320793234181"/>
        </c:manualLayout>
      </c:layout>
      <c:lineChart>
        <c:grouping val="standard"/>
        <c:varyColors val="0"/>
        <c:ser>
          <c:idx val="0"/>
          <c:order val="0"/>
          <c:tx>
            <c:v>1.0:0.0</c:v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Sheet2!$B$1:$L$1</c:f>
              <c:numCache>
                <c:formatCode>0.0</c:formatCode>
                <c:ptCount val="11"/>
                <c:pt idx="0">
                  <c:v>1</c:v>
                </c:pt>
                <c:pt idx="1">
                  <c:v>0.5</c:v>
                </c:pt>
                <c:pt idx="2">
                  <c:v>0</c:v>
                </c:pt>
                <c:pt idx="3">
                  <c:v>-0.5</c:v>
                </c:pt>
                <c:pt idx="4">
                  <c:v>-1</c:v>
                </c:pt>
                <c:pt idx="5">
                  <c:v>-1.5</c:v>
                </c:pt>
                <c:pt idx="6">
                  <c:v>-2</c:v>
                </c:pt>
                <c:pt idx="7">
                  <c:v>-2.5</c:v>
                </c:pt>
                <c:pt idx="8">
                  <c:v>-3</c:v>
                </c:pt>
                <c:pt idx="9">
                  <c:v>-3.5</c:v>
                </c:pt>
                <c:pt idx="10">
                  <c:v>-4</c:v>
                </c:pt>
              </c:numCache>
            </c:numRef>
          </c:cat>
          <c:val>
            <c:numRef>
              <c:f>Sheet2!$B$13:$L$13</c:f>
              <c:numCache>
                <c:formatCode>0.00</c:formatCode>
                <c:ptCount val="11"/>
                <c:pt idx="0">
                  <c:v>0.32</c:v>
                </c:pt>
                <c:pt idx="1">
                  <c:v>0.1</c:v>
                </c:pt>
                <c:pt idx="2">
                  <c:v>0.01</c:v>
                </c:pt>
                <c:pt idx="3">
                  <c:v>3.6363636363636369E-2</c:v>
                </c:pt>
                <c:pt idx="4">
                  <c:v>8.1818181818181818E-2</c:v>
                </c:pt>
                <c:pt idx="5">
                  <c:v>0.15</c:v>
                </c:pt>
                <c:pt idx="6">
                  <c:v>0.26363636363636367</c:v>
                </c:pt>
                <c:pt idx="7">
                  <c:v>0.31</c:v>
                </c:pt>
                <c:pt idx="8">
                  <c:v>0.5</c:v>
                </c:pt>
                <c:pt idx="9">
                  <c:v>0.63636363636363624</c:v>
                </c:pt>
                <c:pt idx="10">
                  <c:v>0.72727272727272718</c:v>
                </c:pt>
              </c:numCache>
            </c:numRef>
          </c:val>
          <c:smooth val="0"/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206953216"/>
        <c:axId val="206957024"/>
      </c:lineChart>
      <c:catAx>
        <c:axId val="20695321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2800"/>
                  <a:t>Defocus (D)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06957024"/>
        <c:crosses val="max"/>
        <c:auto val="0"/>
        <c:lblAlgn val="ctr"/>
        <c:lblOffset val="100"/>
        <c:noMultiLvlLbl val="0"/>
      </c:catAx>
      <c:valAx>
        <c:axId val="206957024"/>
        <c:scaling>
          <c:orientation val="maxMin"/>
          <c:max val="1"/>
          <c:min val="-0.2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2400"/>
                  <a:t>LogMAR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06953216"/>
        <c:crosses val="autoZero"/>
        <c:crossBetween val="midCat"/>
        <c:majorUnit val="0.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 sz="160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Rất hài lòng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extLst>
                <c:ext xmlns:c15="http://schemas.microsoft.com/office/drawing/2012/chart" uri="{02D57815-91ED-43cb-92C2-25804820EDAC}">
                  <c15:fullRef>
                    <c15:sqref>Sheet1!$A$2:$A$5</c15:sqref>
                  </c15:fullRef>
                </c:ext>
              </c:extLst>
              <c:f>Sheet1!$A$2:$A$4</c:f>
              <c:strCache>
                <c:ptCount val="3"/>
                <c:pt idx="0">
                  <c:v>Nhìn xa</c:v>
                </c:pt>
                <c:pt idx="1">
                  <c:v>Nhìn trung gian</c:v>
                </c:pt>
                <c:pt idx="2">
                  <c:v>Nhìn gần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Sheet1!$B$2:$B$5</c15:sqref>
                  </c15:fullRef>
                </c:ext>
              </c:extLst>
              <c:f>Sheet1!$B$2:$B$4</c:f>
              <c:numCache>
                <c:formatCode>General</c:formatCode>
                <c:ptCount val="3"/>
                <c:pt idx="0">
                  <c:v>19</c:v>
                </c:pt>
                <c:pt idx="1">
                  <c:v>19</c:v>
                </c:pt>
                <c:pt idx="2">
                  <c:v>16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Hài lòng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extLst>
                <c:ext xmlns:c15="http://schemas.microsoft.com/office/drawing/2012/chart" uri="{02D57815-91ED-43cb-92C2-25804820EDAC}">
                  <c15:fullRef>
                    <c15:sqref>Sheet1!$A$2:$A$5</c15:sqref>
                  </c15:fullRef>
                </c:ext>
              </c:extLst>
              <c:f>Sheet1!$A$2:$A$4</c:f>
              <c:strCache>
                <c:ptCount val="3"/>
                <c:pt idx="0">
                  <c:v>Nhìn xa</c:v>
                </c:pt>
                <c:pt idx="1">
                  <c:v>Nhìn trung gian</c:v>
                </c:pt>
                <c:pt idx="2">
                  <c:v>Nhìn gần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Sheet1!$C$2:$C$5</c15:sqref>
                  </c15:fullRef>
                </c:ext>
              </c:extLst>
              <c:f>Sheet1!$C$2:$C$4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2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Không hài lòng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extLst>
                <c:ext xmlns:c15="http://schemas.microsoft.com/office/drawing/2012/chart" uri="{02D57815-91ED-43cb-92C2-25804820EDAC}">
                  <c15:fullRef>
                    <c15:sqref>Sheet1!$A$2:$A$5</c15:sqref>
                  </c15:fullRef>
                </c:ext>
              </c:extLst>
              <c:f>Sheet1!$A$2:$A$4</c:f>
              <c:strCache>
                <c:ptCount val="3"/>
                <c:pt idx="0">
                  <c:v>Nhìn xa</c:v>
                </c:pt>
                <c:pt idx="1">
                  <c:v>Nhìn trung gian</c:v>
                </c:pt>
                <c:pt idx="2">
                  <c:v>Nhìn gần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Sheet1!$D$2:$D$5</c15:sqref>
                  </c15:fullRef>
                </c:ext>
              </c:extLst>
              <c:f>Sheet1!$D$2:$D$4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1547472"/>
        <c:axId val="81548016"/>
      </c:barChart>
      <c:catAx>
        <c:axId val="81547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81548016"/>
        <c:crosses val="autoZero"/>
        <c:auto val="1"/>
        <c:lblAlgn val="ctr"/>
        <c:lblOffset val="100"/>
        <c:noMultiLvlLbl val="0"/>
      </c:catAx>
      <c:valAx>
        <c:axId val="81548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dirty="0" err="1" smtClean="0"/>
                  <a:t>Số</a:t>
                </a:r>
                <a:r>
                  <a:rPr lang="en-US" baseline="0" dirty="0" smtClean="0"/>
                  <a:t> </a:t>
                </a:r>
                <a:r>
                  <a:rPr lang="en-US" baseline="0" dirty="0" err="1" smtClean="0"/>
                  <a:t>mắt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13497652582159625"/>
              <c:y val="0.1899014441585635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8154747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2400" b="0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400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0.43191</cdr:x>
      <cdr:y>0.90507</cdr:y>
    </cdr:from>
    <cdr:to>
      <cdr:x>0.64467</cdr:x>
      <cdr:y>1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5568603" y="6867398"/>
          <a:ext cx="2743200" cy="72034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TRUNG GIAN (66CM)</a:t>
          </a:r>
          <a:endParaRPr lang="en-US" sz="20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cdr:txBody>
    </cdr:sp>
  </cdr:relSizeAnchor>
  <cdr:relSizeAnchor xmlns:cdr="http://schemas.openxmlformats.org/drawingml/2006/chartDrawing">
    <cdr:from>
      <cdr:x>0.64467</cdr:x>
      <cdr:y>0.90695</cdr:y>
    </cdr:from>
    <cdr:to>
      <cdr:x>0.80425</cdr:x>
      <cdr:y>0.98701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8311803" y="6881705"/>
          <a:ext cx="2057400" cy="60745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GẦN (40CM)</a:t>
          </a:r>
          <a:endParaRPr lang="en-US" sz="20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02-Oct-23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02-Oct-23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02-Oct-23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02-Oct-23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02-Oct-23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02-Oct-23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02-Oct-23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02-Oct-23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02-Oct-23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02-Oct-23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02-Oct-23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02-Oct-23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3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1275791"/>
            <a:ext cx="15334819" cy="2119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239"/>
              </a:lnSpc>
            </a:pPr>
            <a:r>
              <a:rPr lang="en-US" sz="12699">
                <a:solidFill>
                  <a:srgbClr val="EDEADE"/>
                </a:solidFill>
                <a:latin typeface="Arial Heavy"/>
              </a:rPr>
              <a:t>PHẦN 2</a:t>
            </a:r>
          </a:p>
        </p:txBody>
      </p:sp>
      <p:sp>
        <p:nvSpPr>
          <p:cNvPr id="5" name="AutoShape 5"/>
          <p:cNvSpPr/>
          <p:nvPr/>
        </p:nvSpPr>
        <p:spPr>
          <a:xfrm rot="-5400000">
            <a:off x="9139237" y="-6945010"/>
            <a:ext cx="9525" cy="16230600"/>
          </a:xfrm>
          <a:prstGeom prst="rect">
            <a:avLst/>
          </a:prstGeom>
          <a:solidFill>
            <a:srgbClr val="EDEADE"/>
          </a:solidFill>
        </p:spPr>
      </p:sp>
      <p:sp>
        <p:nvSpPr>
          <p:cNvPr id="6" name="AutoShape 6"/>
          <p:cNvSpPr/>
          <p:nvPr/>
        </p:nvSpPr>
        <p:spPr>
          <a:xfrm rot="-5400000">
            <a:off x="6067213" y="1232777"/>
            <a:ext cx="9525" cy="10086550"/>
          </a:xfrm>
          <a:prstGeom prst="rect">
            <a:avLst/>
          </a:prstGeom>
          <a:solidFill>
            <a:srgbClr val="EDEADE"/>
          </a:solidFill>
        </p:spPr>
      </p:sp>
      <p:grpSp>
        <p:nvGrpSpPr>
          <p:cNvPr id="7" name="Group 7"/>
          <p:cNvGrpSpPr/>
          <p:nvPr/>
        </p:nvGrpSpPr>
        <p:grpSpPr>
          <a:xfrm>
            <a:off x="1028700" y="9320669"/>
            <a:ext cx="518740" cy="149378"/>
            <a:chOff x="0" y="0"/>
            <a:chExt cx="1764111" cy="508000"/>
          </a:xfrm>
        </p:grpSpPr>
        <p:sp>
          <p:nvSpPr>
            <p:cNvPr id="8" name="Freeform 8"/>
            <p:cNvSpPr/>
            <p:nvPr/>
          </p:nvSpPr>
          <p:spPr>
            <a:xfrm>
              <a:off x="0" y="215900"/>
              <a:ext cx="1468201" cy="76200"/>
            </a:xfrm>
            <a:custGeom>
              <a:avLst/>
              <a:gdLst/>
              <a:ahLst/>
              <a:cxnLst/>
              <a:rect l="l" t="t" r="r" b="b"/>
              <a:pathLst>
                <a:path w="1468201" h="76200">
                  <a:moveTo>
                    <a:pt x="0" y="0"/>
                  </a:moveTo>
                  <a:lnTo>
                    <a:pt x="1468201" y="0"/>
                  </a:lnTo>
                  <a:lnTo>
                    <a:pt x="146820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423F39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389461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423F39"/>
            </a:solidFill>
          </p:spPr>
        </p:sp>
      </p:grpSp>
      <p:sp>
        <p:nvSpPr>
          <p:cNvPr id="11" name="Rectangle 10"/>
          <p:cNvSpPr/>
          <p:nvPr/>
        </p:nvSpPr>
        <p:spPr>
          <a:xfrm>
            <a:off x="1981200" y="4152900"/>
            <a:ext cx="137922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ctr">
              <a:lnSpc>
                <a:spcPct val="150000"/>
              </a:lnSpc>
            </a:pPr>
            <a:r>
              <a:rPr lang="en-US" sz="3600" b="1" dirty="0" smtClean="0">
                <a:solidFill>
                  <a:schemeClr val="bg1"/>
                </a:solidFill>
                <a:latin typeface="Arial Semi-Bold"/>
                <a:ea typeface="Times New Roman" panose="02020603050405020304" pitchFamily="18" charset="0"/>
                <a:cs typeface="Times New Roman" panose="02020603050405020304" pitchFamily="18" charset="0"/>
              </a:rPr>
              <a:t>ĐÁNH GIÁ K</a:t>
            </a:r>
            <a:r>
              <a:rPr lang="vi-VN" sz="3600" b="1" dirty="0">
                <a:solidFill>
                  <a:schemeClr val="bg1"/>
                </a:solidFill>
                <a:latin typeface="Arial Semi-Bold"/>
                <a:ea typeface="Times New Roman" panose="02020603050405020304" pitchFamily="18" charset="0"/>
                <a:cs typeface="Times New Roman" panose="02020603050405020304" pitchFamily="18" charset="0"/>
              </a:rPr>
              <a:t>ẾT QUẢ</a:t>
            </a:r>
            <a:r>
              <a:rPr lang="en-US" sz="3600" b="1" dirty="0">
                <a:solidFill>
                  <a:schemeClr val="bg1"/>
                </a:solidFill>
                <a:latin typeface="Arial Semi-Bold"/>
                <a:ea typeface="Times New Roman" panose="02020603050405020304" pitchFamily="18" charset="0"/>
                <a:cs typeface="Times New Roman" panose="02020603050405020304" pitchFamily="18" charset="0"/>
              </a:rPr>
              <a:t> BƯỚC ĐẦU</a:t>
            </a:r>
            <a:r>
              <a:rPr lang="vi-VN" sz="3600" b="1" dirty="0">
                <a:solidFill>
                  <a:schemeClr val="bg1"/>
                </a:solidFill>
                <a:latin typeface="Arial Semi-Bold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600" b="1" dirty="0" smtClean="0">
              <a:solidFill>
                <a:schemeClr val="bg1"/>
              </a:solidFill>
              <a:latin typeface="Arial Semi-Bold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 algn="ctr">
              <a:lnSpc>
                <a:spcPct val="150000"/>
              </a:lnSpc>
            </a:pPr>
            <a:r>
              <a:rPr lang="vi-VN" sz="3600" b="1" dirty="0" smtClean="0">
                <a:solidFill>
                  <a:schemeClr val="bg1"/>
                </a:solidFill>
                <a:latin typeface="Arial Semi-Bold"/>
                <a:ea typeface="Times New Roman" panose="02020603050405020304" pitchFamily="18" charset="0"/>
                <a:cs typeface="Times New Roman" panose="02020603050405020304" pitchFamily="18" charset="0"/>
              </a:rPr>
              <a:t>PHẪU </a:t>
            </a:r>
            <a:r>
              <a:rPr lang="vi-VN" sz="3600" b="1" dirty="0">
                <a:solidFill>
                  <a:schemeClr val="bg1"/>
                </a:solidFill>
                <a:latin typeface="Arial Semi-Bold"/>
                <a:ea typeface="Times New Roman" panose="02020603050405020304" pitchFamily="18" charset="0"/>
                <a:cs typeface="Times New Roman" panose="02020603050405020304" pitchFamily="18" charset="0"/>
              </a:rPr>
              <a:t>THUẬT PHACO </a:t>
            </a:r>
            <a:r>
              <a:rPr lang="vi-VN" sz="3600" b="1" dirty="0" smtClean="0">
                <a:solidFill>
                  <a:schemeClr val="bg1"/>
                </a:solidFill>
                <a:latin typeface="Arial Semi-Bold"/>
                <a:ea typeface="Times New Roman" panose="02020603050405020304" pitchFamily="18" charset="0"/>
                <a:cs typeface="Times New Roman" panose="02020603050405020304" pitchFamily="18" charset="0"/>
              </a:rPr>
              <a:t>ĐẶT </a:t>
            </a:r>
            <a:r>
              <a:rPr lang="vi-VN" sz="3600" b="1" dirty="0">
                <a:solidFill>
                  <a:schemeClr val="bg1"/>
                </a:solidFill>
                <a:latin typeface="Arial Semi-Bold"/>
                <a:ea typeface="Times New Roman" panose="02020603050405020304" pitchFamily="18" charset="0"/>
              </a:rPr>
              <a:t>KÍNH EDOF KHÔNG NHIỄU </a:t>
            </a:r>
            <a:r>
              <a:rPr lang="vi-VN" sz="3600" b="1" dirty="0" smtClean="0">
                <a:solidFill>
                  <a:schemeClr val="bg1"/>
                </a:solidFill>
                <a:latin typeface="Arial Semi-Bold"/>
                <a:ea typeface="Times New Roman" panose="02020603050405020304" pitchFamily="18" charset="0"/>
              </a:rPr>
              <a:t>XẠ</a:t>
            </a:r>
            <a:endParaRPr lang="en-US" sz="3600" b="1" dirty="0" smtClean="0">
              <a:solidFill>
                <a:schemeClr val="bg1"/>
              </a:solidFill>
              <a:latin typeface="Arial Semi-Bold"/>
              <a:ea typeface="Times New Roman" panose="02020603050405020304" pitchFamily="18" charset="0"/>
            </a:endParaRPr>
          </a:p>
          <a:p>
            <a:pPr indent="457200" algn="ctr">
              <a:lnSpc>
                <a:spcPct val="150000"/>
              </a:lnSpc>
            </a:pPr>
            <a:r>
              <a:rPr lang="vi-VN" sz="3600" b="1" dirty="0" smtClean="0">
                <a:solidFill>
                  <a:schemeClr val="bg1"/>
                </a:solidFill>
                <a:latin typeface="Arial Semi-Bold"/>
                <a:ea typeface="Times New Roman" panose="02020603050405020304" pitchFamily="18" charset="0"/>
              </a:rPr>
              <a:t> </a:t>
            </a:r>
            <a:r>
              <a:rPr lang="vi-VN" sz="3600" b="1" dirty="0">
                <a:solidFill>
                  <a:schemeClr val="bg1"/>
                </a:solidFill>
                <a:latin typeface="Arial Semi-Bold"/>
                <a:ea typeface="Times New Roman" panose="02020603050405020304" pitchFamily="18" charset="0"/>
              </a:rPr>
              <a:t>ĐIỀU TRỊ BỆNH ĐỤC THỦY TINH THỂ</a:t>
            </a:r>
            <a:endParaRPr lang="en-US" sz="3600" dirty="0">
              <a:solidFill>
                <a:schemeClr val="bg1"/>
              </a:solidFill>
              <a:latin typeface="Arial Semi-Bold"/>
              <a:ea typeface="Times New Roman" panose="02020603050405020304" pitchFamily="18" charset="0"/>
            </a:endParaRPr>
          </a:p>
          <a:p>
            <a:pPr indent="457200" algn="ctr">
              <a:lnSpc>
                <a:spcPct val="150000"/>
              </a:lnSpc>
            </a:pPr>
            <a:r>
              <a:rPr lang="vi-VN" sz="3600" b="1" dirty="0">
                <a:solidFill>
                  <a:schemeClr val="bg1"/>
                </a:solidFill>
                <a:latin typeface="Arial Semi-Bold"/>
                <a:ea typeface="Times New Roman" panose="02020603050405020304" pitchFamily="18" charset="0"/>
              </a:rPr>
              <a:t>TẠI BỆNH VIỆN MẮT- RĂNG HÀM MẶT CẦN THƠ NĂM 2023</a:t>
            </a:r>
            <a:r>
              <a:rPr lang="en-US" sz="3600" b="1" dirty="0">
                <a:solidFill>
                  <a:schemeClr val="bg1"/>
                </a:solidFill>
                <a:latin typeface="Arial Semi-Bold"/>
                <a:ea typeface="Times New Roman" panose="02020603050405020304" pitchFamily="18" charset="0"/>
              </a:rPr>
              <a:t>.</a:t>
            </a:r>
            <a:endParaRPr lang="en-US" sz="3600" dirty="0">
              <a:solidFill>
                <a:schemeClr val="bg1"/>
              </a:solidFill>
              <a:effectLst/>
              <a:latin typeface="Arial Semi-Bold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3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9139237" y="-6945010"/>
            <a:ext cx="9525" cy="16230600"/>
          </a:xfrm>
          <a:prstGeom prst="rect">
            <a:avLst/>
          </a:prstGeom>
          <a:solidFill>
            <a:srgbClr val="EDEADE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9320669"/>
            <a:ext cx="518740" cy="149378"/>
            <a:chOff x="0" y="0"/>
            <a:chExt cx="1764111" cy="508000"/>
          </a:xfrm>
        </p:grpSpPr>
        <p:sp>
          <p:nvSpPr>
            <p:cNvPr id="4" name="Freeform 4"/>
            <p:cNvSpPr/>
            <p:nvPr/>
          </p:nvSpPr>
          <p:spPr>
            <a:xfrm>
              <a:off x="0" y="215900"/>
              <a:ext cx="1468201" cy="76200"/>
            </a:xfrm>
            <a:custGeom>
              <a:avLst/>
              <a:gdLst/>
              <a:ahLst/>
              <a:cxnLst/>
              <a:rect l="l" t="t" r="r" b="b"/>
              <a:pathLst>
                <a:path w="1468201" h="76200">
                  <a:moveTo>
                    <a:pt x="0" y="0"/>
                  </a:moveTo>
                  <a:lnTo>
                    <a:pt x="1468201" y="0"/>
                  </a:lnTo>
                  <a:lnTo>
                    <a:pt x="146820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EDEADE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389461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EDEADE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28700" y="470241"/>
            <a:ext cx="17259300" cy="1304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4000">
                <a:solidFill>
                  <a:srgbClr val="EDEADE"/>
                </a:solidFill>
                <a:latin typeface="Arial Bold"/>
              </a:rPr>
              <a:t>4. ĐỘ NHẠY TƯƠNG PHẢN</a:t>
            </a:r>
          </a:p>
          <a:p>
            <a:pPr>
              <a:lnSpc>
                <a:spcPts val="4800"/>
              </a:lnSpc>
            </a:pPr>
            <a:endParaRPr lang="en-US" sz="4000">
              <a:solidFill>
                <a:srgbClr val="EDEADE"/>
              </a:solidFill>
              <a:latin typeface="Arial Bold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07349" y="1387933"/>
            <a:ext cx="9144000" cy="1685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400" dirty="0" err="1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24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cụ</a:t>
            </a:r>
            <a:r>
              <a:rPr lang="en-US" sz="24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2400" dirty="0" err="1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bảng</a:t>
            </a:r>
            <a:r>
              <a:rPr lang="en-US" sz="24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thị</a:t>
            </a: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lực</a:t>
            </a: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phối</a:t>
            </a: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hợp</a:t>
            </a: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tương</a:t>
            </a: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phản</a:t>
            </a: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Colenbrender</a:t>
            </a:r>
            <a:endParaRPr lang="en-US" sz="2400" dirty="0" smtClean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4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Khoảng</a:t>
            </a:r>
            <a:r>
              <a:rPr lang="en-US" sz="24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cách</a:t>
            </a: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63 cm ở </a:t>
            </a:r>
            <a:r>
              <a:rPr lang="en-US" sz="2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điều</a:t>
            </a: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kiện</a:t>
            </a: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ánh</a:t>
            </a: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sáng</a:t>
            </a: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phòng</a:t>
            </a: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bao</a:t>
            </a: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gồm</a:t>
            </a: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ánh</a:t>
            </a: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sáng</a:t>
            </a: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chói</a:t>
            </a: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10333628" y="7638252"/>
                <a:ext cx="7574509" cy="137114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 marR="0" lv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 err="1" smtClean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Tất</a:t>
                </a:r>
                <a:r>
                  <a:rPr lang="en-US" sz="2800" dirty="0" smtClean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2800" dirty="0" err="1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cả</a:t>
                </a:r>
                <a:r>
                  <a:rPr lang="en-US" sz="28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2800" dirty="0" smtClean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20 </a:t>
                </a:r>
                <a:r>
                  <a:rPr lang="en-US" sz="2800" dirty="0" err="1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mắt</a:t>
                </a:r>
                <a:r>
                  <a:rPr lang="en-US" sz="28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2800" dirty="0" err="1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đều</a:t>
                </a:r>
                <a:r>
                  <a:rPr lang="en-US" sz="28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2800" dirty="0" err="1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trong</a:t>
                </a:r>
                <a:r>
                  <a:rPr lang="en-US" sz="28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2800" dirty="0" err="1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giới</a:t>
                </a:r>
                <a:r>
                  <a:rPr lang="en-US" sz="28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2800" dirty="0" err="1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hạn</a:t>
                </a:r>
                <a:r>
                  <a:rPr lang="en-US" sz="28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2800" dirty="0" err="1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bình</a:t>
                </a:r>
                <a:r>
                  <a:rPr lang="en-US" sz="28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2800" dirty="0" err="1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thường</a:t>
                </a:r>
                <a:r>
                  <a:rPr lang="en-US" sz="28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endParaRPr lang="en-US" sz="2800" dirty="0" smtClean="0"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R="0" lv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 smtClean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(</a:t>
                </a:r>
                <a:r>
                  <a:rPr lang="en-US" sz="2800" dirty="0" err="1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chênh</a:t>
                </a:r>
                <a:r>
                  <a:rPr lang="en-US" sz="28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2800" dirty="0" err="1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lệch</a:t>
                </a:r>
                <a:r>
                  <a:rPr lang="en-US" sz="28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vi-VN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sz="28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3 </a:t>
                </a:r>
                <a:r>
                  <a:rPr lang="en-US" sz="2800" dirty="0" err="1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dòng</a:t>
                </a:r>
                <a:r>
                  <a:rPr lang="en-US" sz="28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).</a:t>
                </a:r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3628" y="7638252"/>
                <a:ext cx="7574509" cy="137114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Description: Description: C:\Users\Sony\Pictures\New Picture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349" y="3456512"/>
            <a:ext cx="8726903" cy="556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3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9139237" y="-6945010"/>
            <a:ext cx="9525" cy="16230600"/>
          </a:xfrm>
          <a:prstGeom prst="rect">
            <a:avLst/>
          </a:prstGeom>
          <a:solidFill>
            <a:srgbClr val="EDEADE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9320669"/>
            <a:ext cx="518740" cy="149378"/>
            <a:chOff x="0" y="0"/>
            <a:chExt cx="1764111" cy="508000"/>
          </a:xfrm>
        </p:grpSpPr>
        <p:sp>
          <p:nvSpPr>
            <p:cNvPr id="4" name="Freeform 4"/>
            <p:cNvSpPr/>
            <p:nvPr/>
          </p:nvSpPr>
          <p:spPr>
            <a:xfrm>
              <a:off x="0" y="215900"/>
              <a:ext cx="1468201" cy="76200"/>
            </a:xfrm>
            <a:custGeom>
              <a:avLst/>
              <a:gdLst/>
              <a:ahLst/>
              <a:cxnLst/>
              <a:rect l="l" t="t" r="r" b="b"/>
              <a:pathLst>
                <a:path w="1468201" h="76200">
                  <a:moveTo>
                    <a:pt x="0" y="0"/>
                  </a:moveTo>
                  <a:lnTo>
                    <a:pt x="1468201" y="0"/>
                  </a:lnTo>
                  <a:lnTo>
                    <a:pt x="146820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EDEADE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389461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EDEADE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818118" y="352425"/>
            <a:ext cx="16230600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EDEADE"/>
                </a:solidFill>
                <a:latin typeface="Arial Heavy"/>
              </a:rPr>
              <a:t>5. DEFOCUS CURVE</a:t>
            </a: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184294808"/>
              </p:ext>
            </p:extLst>
          </p:nvPr>
        </p:nvGraphicFramePr>
        <p:xfrm>
          <a:off x="2813397" y="2162302"/>
          <a:ext cx="12893040" cy="7587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081653"/>
              </p:ext>
            </p:extLst>
          </p:nvPr>
        </p:nvGraphicFramePr>
        <p:xfrm>
          <a:off x="15829518" y="2141429"/>
          <a:ext cx="782082" cy="5745272"/>
        </p:xfrm>
        <a:graphic>
          <a:graphicData uri="http://schemas.openxmlformats.org/drawingml/2006/table">
            <a:tbl>
              <a:tblPr/>
              <a:tblGrid>
                <a:gridCol w="782082"/>
              </a:tblGrid>
              <a:tr h="44194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20/12.5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4194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20/16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4194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20/20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4194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20/25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4194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20/30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4194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20/40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4194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20/50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4194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20/63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4194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20/80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4194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20/100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4194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20/125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4194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20/160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4194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20/200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 rot="5400000">
            <a:off x="14985772" y="5538992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SNELLEN  ACUITY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6400800" y="2626667"/>
            <a:ext cx="0" cy="640183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9753600" y="2626667"/>
            <a:ext cx="0" cy="640183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1963400" y="2626667"/>
            <a:ext cx="0" cy="640183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172200" y="901881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XA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3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8928656" y="-7081838"/>
            <a:ext cx="9525" cy="16230600"/>
          </a:xfrm>
          <a:prstGeom prst="rect">
            <a:avLst/>
          </a:prstGeom>
          <a:solidFill>
            <a:srgbClr val="EDEADE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9320669"/>
            <a:ext cx="518740" cy="149378"/>
            <a:chOff x="0" y="0"/>
            <a:chExt cx="1764111" cy="508000"/>
          </a:xfrm>
        </p:grpSpPr>
        <p:sp>
          <p:nvSpPr>
            <p:cNvPr id="4" name="Freeform 4"/>
            <p:cNvSpPr/>
            <p:nvPr/>
          </p:nvSpPr>
          <p:spPr>
            <a:xfrm>
              <a:off x="0" y="215900"/>
              <a:ext cx="1468201" cy="76200"/>
            </a:xfrm>
            <a:custGeom>
              <a:avLst/>
              <a:gdLst/>
              <a:ahLst/>
              <a:cxnLst/>
              <a:rect l="l" t="t" r="r" b="b"/>
              <a:pathLst>
                <a:path w="1468201" h="76200">
                  <a:moveTo>
                    <a:pt x="0" y="0"/>
                  </a:moveTo>
                  <a:lnTo>
                    <a:pt x="1468201" y="0"/>
                  </a:lnTo>
                  <a:lnTo>
                    <a:pt x="146820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EDEADE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389461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EDEADE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275043" y="1028699"/>
            <a:ext cx="8971406" cy="819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999"/>
              </a:lnSpc>
            </a:pPr>
            <a:r>
              <a:rPr lang="en-US" sz="4999" dirty="0">
                <a:solidFill>
                  <a:srgbClr val="FFFFFF"/>
                </a:solidFill>
                <a:latin typeface="Arial Light"/>
              </a:rPr>
              <a:t>7. MỨC ĐỘ HÀI LÒNG </a:t>
            </a:r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3890125751"/>
              </p:ext>
            </p:extLst>
          </p:nvPr>
        </p:nvGraphicFramePr>
        <p:xfrm>
          <a:off x="3886200" y="2476500"/>
          <a:ext cx="11353800" cy="6844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2950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7737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461528"/>
            <a:ext cx="15334819" cy="5207263"/>
            <a:chOff x="0" y="0"/>
            <a:chExt cx="20446425" cy="6943017"/>
          </a:xfrm>
        </p:grpSpPr>
        <p:sp>
          <p:nvSpPr>
            <p:cNvPr id="3" name="TextBox 3"/>
            <p:cNvSpPr txBox="1"/>
            <p:nvPr/>
          </p:nvSpPr>
          <p:spPr>
            <a:xfrm>
              <a:off x="0" y="5267879"/>
              <a:ext cx="20446425" cy="16751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00"/>
                </a:lnSpc>
              </a:pPr>
              <a:r>
                <a:rPr lang="en-US" sz="3500">
                  <a:solidFill>
                    <a:srgbClr val="423F39"/>
                  </a:solidFill>
                  <a:latin typeface="Arial Bold"/>
                </a:rPr>
                <a:t>MỘT SỐ TRƯỜNG HỢP ĐẶC BIỆT</a:t>
              </a:r>
            </a:p>
            <a:p>
              <a:pPr>
                <a:lnSpc>
                  <a:spcPts val="4900"/>
                </a:lnSpc>
              </a:pPr>
              <a:endParaRPr lang="en-US" sz="3500">
                <a:solidFill>
                  <a:srgbClr val="423F39"/>
                </a:solidFill>
                <a:latin typeface="Arial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47650"/>
              <a:ext cx="20446425" cy="5403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239"/>
                </a:lnSpc>
              </a:pPr>
              <a:r>
                <a:rPr lang="en-US" sz="12699">
                  <a:solidFill>
                    <a:srgbClr val="423F39"/>
                  </a:solidFill>
                  <a:latin typeface="Arial Heavy"/>
                </a:rPr>
                <a:t>KÍNH 3 TIÊU CỰ PANOPTIX</a:t>
              </a:r>
            </a:p>
          </p:txBody>
        </p:sp>
      </p:grpSp>
      <p:sp>
        <p:nvSpPr>
          <p:cNvPr id="5" name="AutoShape 5"/>
          <p:cNvSpPr/>
          <p:nvPr/>
        </p:nvSpPr>
        <p:spPr>
          <a:xfrm rot="-5400000">
            <a:off x="9139237" y="-6945010"/>
            <a:ext cx="9525" cy="16230600"/>
          </a:xfrm>
          <a:prstGeom prst="rect">
            <a:avLst/>
          </a:prstGeom>
          <a:solidFill>
            <a:srgbClr val="423F39"/>
          </a:solidFill>
        </p:spPr>
      </p:sp>
      <p:sp>
        <p:nvSpPr>
          <p:cNvPr id="6" name="AutoShape 6"/>
          <p:cNvSpPr/>
          <p:nvPr/>
        </p:nvSpPr>
        <p:spPr>
          <a:xfrm rot="-5400000">
            <a:off x="6067213" y="1232777"/>
            <a:ext cx="9525" cy="10086550"/>
          </a:xfrm>
          <a:prstGeom prst="rect">
            <a:avLst/>
          </a:prstGeom>
          <a:solidFill>
            <a:srgbClr val="423F39"/>
          </a:solidFill>
        </p:spPr>
      </p:sp>
      <p:grpSp>
        <p:nvGrpSpPr>
          <p:cNvPr id="7" name="Group 7"/>
          <p:cNvGrpSpPr/>
          <p:nvPr/>
        </p:nvGrpSpPr>
        <p:grpSpPr>
          <a:xfrm>
            <a:off x="1028700" y="9320669"/>
            <a:ext cx="518740" cy="149378"/>
            <a:chOff x="0" y="0"/>
            <a:chExt cx="1764111" cy="508000"/>
          </a:xfrm>
        </p:grpSpPr>
        <p:sp>
          <p:nvSpPr>
            <p:cNvPr id="8" name="Freeform 8"/>
            <p:cNvSpPr/>
            <p:nvPr/>
          </p:nvSpPr>
          <p:spPr>
            <a:xfrm>
              <a:off x="0" y="215900"/>
              <a:ext cx="1468201" cy="76200"/>
            </a:xfrm>
            <a:custGeom>
              <a:avLst/>
              <a:gdLst/>
              <a:ahLst/>
              <a:cxnLst/>
              <a:rect l="l" t="t" r="r" b="b"/>
              <a:pathLst>
                <a:path w="1468201" h="76200">
                  <a:moveTo>
                    <a:pt x="0" y="0"/>
                  </a:moveTo>
                  <a:lnTo>
                    <a:pt x="1468201" y="0"/>
                  </a:lnTo>
                  <a:lnTo>
                    <a:pt x="146820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423F39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389461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423F39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10359995" y="3788725"/>
            <a:ext cx="6446524" cy="4574122"/>
          </a:xfrm>
          <a:custGeom>
            <a:avLst/>
            <a:gdLst/>
            <a:ahLst/>
            <a:cxnLst/>
            <a:rect l="l" t="t" r="r" b="b"/>
            <a:pathLst>
              <a:path w="6446524" h="4574122">
                <a:moveTo>
                  <a:pt x="0" y="0"/>
                </a:moveTo>
                <a:lnTo>
                  <a:pt x="6446524" y="0"/>
                </a:lnTo>
                <a:lnTo>
                  <a:pt x="6446524" y="4574122"/>
                </a:lnTo>
                <a:lnTo>
                  <a:pt x="0" y="45741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00" t="-7342" r="-33720" b="-19652"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3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8928656" y="-7081838"/>
            <a:ext cx="9525" cy="16230600"/>
          </a:xfrm>
          <a:prstGeom prst="rect">
            <a:avLst/>
          </a:prstGeom>
          <a:solidFill>
            <a:srgbClr val="EDEADE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9320669"/>
            <a:ext cx="518740" cy="149378"/>
            <a:chOff x="0" y="0"/>
            <a:chExt cx="1764111" cy="508000"/>
          </a:xfrm>
        </p:grpSpPr>
        <p:sp>
          <p:nvSpPr>
            <p:cNvPr id="4" name="Freeform 4"/>
            <p:cNvSpPr/>
            <p:nvPr/>
          </p:nvSpPr>
          <p:spPr>
            <a:xfrm>
              <a:off x="0" y="215900"/>
              <a:ext cx="1468201" cy="76200"/>
            </a:xfrm>
            <a:custGeom>
              <a:avLst/>
              <a:gdLst/>
              <a:ahLst/>
              <a:cxnLst/>
              <a:rect l="l" t="t" r="r" b="b"/>
              <a:pathLst>
                <a:path w="1468201" h="76200">
                  <a:moveTo>
                    <a:pt x="0" y="0"/>
                  </a:moveTo>
                  <a:lnTo>
                    <a:pt x="1468201" y="0"/>
                  </a:lnTo>
                  <a:lnTo>
                    <a:pt x="146820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EDEADE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389461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EDEADE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1873956" y="2005430"/>
            <a:ext cx="3522372" cy="5483547"/>
          </a:xfrm>
          <a:custGeom>
            <a:avLst/>
            <a:gdLst/>
            <a:ahLst/>
            <a:cxnLst/>
            <a:rect l="l" t="t" r="r" b="b"/>
            <a:pathLst>
              <a:path w="3522372" h="5483547">
                <a:moveTo>
                  <a:pt x="0" y="0"/>
                </a:moveTo>
                <a:lnTo>
                  <a:pt x="3522373" y="0"/>
                </a:lnTo>
                <a:lnTo>
                  <a:pt x="3522373" y="5483546"/>
                </a:lnTo>
                <a:lnTo>
                  <a:pt x="0" y="54835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991778" y="7780040"/>
            <a:ext cx="1019119" cy="1615318"/>
          </a:xfrm>
          <a:custGeom>
            <a:avLst/>
            <a:gdLst/>
            <a:ahLst/>
            <a:cxnLst/>
            <a:rect l="l" t="t" r="r" b="b"/>
            <a:pathLst>
              <a:path w="1019119" h="1615318">
                <a:moveTo>
                  <a:pt x="0" y="0"/>
                </a:moveTo>
                <a:lnTo>
                  <a:pt x="1019119" y="0"/>
                </a:lnTo>
                <a:lnTo>
                  <a:pt x="1019119" y="1615318"/>
                </a:lnTo>
                <a:lnTo>
                  <a:pt x="0" y="1615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18118" y="352425"/>
            <a:ext cx="16230600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EDEADE"/>
                </a:solidFill>
                <a:latin typeface="Arial Heavy"/>
              </a:rPr>
              <a:t>CASE STUDY1 : KÍNH 3 TIÊU CỰ VÀ LOẠN THỊ</a:t>
            </a:r>
          </a:p>
          <a:p>
            <a:pPr>
              <a:lnSpc>
                <a:spcPts val="4799"/>
              </a:lnSpc>
            </a:pPr>
            <a:endParaRPr lang="en-US" sz="3999">
              <a:solidFill>
                <a:srgbClr val="EDEADE"/>
              </a:solidFill>
              <a:latin typeface="Arial Heavy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88070" y="2853360"/>
            <a:ext cx="9835218" cy="229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EDEADE"/>
                </a:solidFill>
                <a:latin typeface="Arial Light"/>
              </a:rPr>
              <a:t>1 .Khúc xạ giác mạc : K1=44,5 ; K2=45,5 </a:t>
            </a:r>
          </a:p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EDEADE"/>
                </a:solidFill>
                <a:latin typeface="Arial Light"/>
              </a:rPr>
              <a:t>2.Thị lực sau mổ : 7/10 + 0,25D ( 1,00 X 90) </a:t>
            </a:r>
          </a:p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EDEADE"/>
                </a:solidFill>
                <a:latin typeface="Arial Light"/>
              </a:rPr>
              <a:t>10/10</a:t>
            </a:r>
          </a:p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EDEADE"/>
                </a:solidFill>
                <a:latin typeface="Arial Light"/>
              </a:rPr>
              <a:t>3. Thị lực nhìn gần : J2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413505" y="7741806"/>
            <a:ext cx="13419568" cy="1728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EDEADE"/>
                </a:solidFill>
                <a:latin typeface="Arial Light"/>
              </a:rPr>
              <a:t>1. Loạn thị ảnh hưởng như thế nào tới kết quả thị lực? </a:t>
            </a:r>
          </a:p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EDEADE"/>
                </a:solidFill>
                <a:latin typeface="Arial Light"/>
              </a:rPr>
              <a:t>2.Giới hạn loạn thị trước mổ bao nhiêu?</a:t>
            </a:r>
          </a:p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EDEADE"/>
                </a:solidFill>
                <a:latin typeface="Arial Light"/>
              </a:rPr>
              <a:t>3.Xử lý trong và sau mổ loạn thị giác mạc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8928656" y="-7081838"/>
            <a:ext cx="9525" cy="16230600"/>
          </a:xfrm>
          <a:prstGeom prst="rect">
            <a:avLst/>
          </a:prstGeom>
          <a:solidFill>
            <a:srgbClr val="423F39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9320669"/>
            <a:ext cx="518740" cy="149378"/>
            <a:chOff x="0" y="0"/>
            <a:chExt cx="1764111" cy="508000"/>
          </a:xfrm>
        </p:grpSpPr>
        <p:sp>
          <p:nvSpPr>
            <p:cNvPr id="4" name="Freeform 4"/>
            <p:cNvSpPr/>
            <p:nvPr/>
          </p:nvSpPr>
          <p:spPr>
            <a:xfrm>
              <a:off x="0" y="215900"/>
              <a:ext cx="1468201" cy="76200"/>
            </a:xfrm>
            <a:custGeom>
              <a:avLst/>
              <a:gdLst/>
              <a:ahLst/>
              <a:cxnLst/>
              <a:rect l="l" t="t" r="r" b="b"/>
              <a:pathLst>
                <a:path w="1468201" h="76200">
                  <a:moveTo>
                    <a:pt x="0" y="0"/>
                  </a:moveTo>
                  <a:lnTo>
                    <a:pt x="1468201" y="0"/>
                  </a:lnTo>
                  <a:lnTo>
                    <a:pt x="146820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423F39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389461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423F39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2808336" y="1925825"/>
            <a:ext cx="12671327" cy="7332475"/>
          </a:xfrm>
          <a:custGeom>
            <a:avLst/>
            <a:gdLst/>
            <a:ahLst/>
            <a:cxnLst/>
            <a:rect l="l" t="t" r="r" b="b"/>
            <a:pathLst>
              <a:path w="12671327" h="7332475">
                <a:moveTo>
                  <a:pt x="0" y="0"/>
                </a:moveTo>
                <a:lnTo>
                  <a:pt x="12671328" y="0"/>
                </a:lnTo>
                <a:lnTo>
                  <a:pt x="12671328" y="7332475"/>
                </a:lnTo>
                <a:lnTo>
                  <a:pt x="0" y="73324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18118" y="352425"/>
            <a:ext cx="16230600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423F39"/>
                </a:solidFill>
                <a:latin typeface="Arial Heavy"/>
              </a:rPr>
              <a:t>CASE STUDY1 : KÍNH 3 TIÊU CỰ VÀ LOẠN THỊ</a:t>
            </a:r>
          </a:p>
          <a:p>
            <a:pPr>
              <a:lnSpc>
                <a:spcPts val="4799"/>
              </a:lnSpc>
            </a:pPr>
            <a:endParaRPr lang="en-US" sz="3999">
              <a:solidFill>
                <a:srgbClr val="423F39"/>
              </a:solidFill>
              <a:latin typeface="Arial Heav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3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8928656" y="-7081838"/>
            <a:ext cx="9525" cy="16230600"/>
          </a:xfrm>
          <a:prstGeom prst="rect">
            <a:avLst/>
          </a:prstGeom>
          <a:solidFill>
            <a:srgbClr val="EDEADE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9320669"/>
            <a:ext cx="518740" cy="149378"/>
            <a:chOff x="0" y="0"/>
            <a:chExt cx="1764111" cy="508000"/>
          </a:xfrm>
        </p:grpSpPr>
        <p:sp>
          <p:nvSpPr>
            <p:cNvPr id="4" name="Freeform 4"/>
            <p:cNvSpPr/>
            <p:nvPr/>
          </p:nvSpPr>
          <p:spPr>
            <a:xfrm>
              <a:off x="0" y="215900"/>
              <a:ext cx="1468201" cy="76200"/>
            </a:xfrm>
            <a:custGeom>
              <a:avLst/>
              <a:gdLst/>
              <a:ahLst/>
              <a:cxnLst/>
              <a:rect l="l" t="t" r="r" b="b"/>
              <a:pathLst>
                <a:path w="1468201" h="76200">
                  <a:moveTo>
                    <a:pt x="0" y="0"/>
                  </a:moveTo>
                  <a:lnTo>
                    <a:pt x="1468201" y="0"/>
                  </a:lnTo>
                  <a:lnTo>
                    <a:pt x="146820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EDEADE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389461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EDEADE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9144000" y="1353948"/>
            <a:ext cx="6356668" cy="7579104"/>
          </a:xfrm>
          <a:custGeom>
            <a:avLst/>
            <a:gdLst/>
            <a:ahLst/>
            <a:cxnLst/>
            <a:rect l="l" t="t" r="r" b="b"/>
            <a:pathLst>
              <a:path w="6356668" h="7579104">
                <a:moveTo>
                  <a:pt x="0" y="0"/>
                </a:moveTo>
                <a:lnTo>
                  <a:pt x="6356668" y="0"/>
                </a:lnTo>
                <a:lnTo>
                  <a:pt x="6356668" y="7579104"/>
                </a:lnTo>
                <a:lnTo>
                  <a:pt x="0" y="7579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18118" y="352425"/>
            <a:ext cx="16230600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EDEADE"/>
                </a:solidFill>
                <a:latin typeface="Arial Bold"/>
              </a:rPr>
              <a:t>ẢNH HƯỞNG CỦA LOẠN THỊ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99840" y="3139171"/>
            <a:ext cx="1144143" cy="689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1"/>
              </a:lnSpc>
              <a:spcBef>
                <a:spcPct val="0"/>
              </a:spcBef>
            </a:pPr>
            <a:r>
              <a:rPr lang="en-US" sz="3600">
                <a:solidFill>
                  <a:srgbClr val="EDEADE"/>
                </a:solidFill>
                <a:latin typeface="Arial Bold"/>
              </a:rPr>
              <a:t>10/10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76155" y="3942653"/>
            <a:ext cx="889940" cy="689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1"/>
              </a:lnSpc>
              <a:spcBef>
                <a:spcPct val="0"/>
              </a:spcBef>
            </a:pPr>
            <a:r>
              <a:rPr lang="en-US" sz="3600">
                <a:solidFill>
                  <a:srgbClr val="EDEADE"/>
                </a:solidFill>
                <a:latin typeface="Arial Bold"/>
              </a:rPr>
              <a:t>9/10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42490" y="4731958"/>
            <a:ext cx="889940" cy="689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1"/>
              </a:lnSpc>
              <a:spcBef>
                <a:spcPct val="0"/>
              </a:spcBef>
            </a:pPr>
            <a:r>
              <a:rPr lang="en-US" sz="3600">
                <a:solidFill>
                  <a:srgbClr val="EDEADE"/>
                </a:solidFill>
                <a:latin typeface="Arial Bold"/>
              </a:rPr>
              <a:t>7/10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32406" y="5812356"/>
            <a:ext cx="889940" cy="689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1"/>
              </a:lnSpc>
              <a:spcBef>
                <a:spcPct val="0"/>
              </a:spcBef>
            </a:pPr>
            <a:r>
              <a:rPr lang="en-US" sz="3600">
                <a:solidFill>
                  <a:srgbClr val="EDEADE"/>
                </a:solidFill>
                <a:latin typeface="Arial Bold"/>
              </a:rPr>
              <a:t>5/10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322322" y="6824184"/>
            <a:ext cx="889940" cy="689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1"/>
              </a:lnSpc>
              <a:spcBef>
                <a:spcPct val="0"/>
              </a:spcBef>
            </a:pPr>
            <a:r>
              <a:rPr lang="en-US" sz="3600">
                <a:solidFill>
                  <a:srgbClr val="EDEADE"/>
                </a:solidFill>
                <a:latin typeface="Arial Bold"/>
              </a:rPr>
              <a:t>3/10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864862" y="2535543"/>
            <a:ext cx="2523401" cy="689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EDEADE"/>
                </a:solidFill>
                <a:latin typeface="Arial Bold"/>
              </a:rPr>
              <a:t>Loạn thị 0D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190113" y="3412509"/>
            <a:ext cx="2904591" cy="689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EDEADE"/>
                </a:solidFill>
                <a:latin typeface="Arial Bold"/>
              </a:rPr>
              <a:t>Loạn thị 0.5D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030575" y="4453927"/>
            <a:ext cx="2904591" cy="689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EDEADE"/>
                </a:solidFill>
                <a:latin typeface="Arial Bold"/>
              </a:rPr>
              <a:t>Loạn thị 1.0D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048143" y="5278634"/>
            <a:ext cx="2905049" cy="689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EDEADE"/>
                </a:solidFill>
                <a:latin typeface="Arial Bold"/>
              </a:rPr>
              <a:t>Loạn thị 1.5D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801289" y="6359032"/>
            <a:ext cx="2905049" cy="689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EDEADE"/>
                </a:solidFill>
                <a:latin typeface="Arial Bold"/>
              </a:rPr>
              <a:t>Loạn thị 2.0D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5005296"/>
            <a:ext cx="7035736" cy="1965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8" lvl="1" indent="-388619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EDEADE"/>
                </a:solidFill>
                <a:latin typeface="Arial Light"/>
              </a:rPr>
              <a:t>Thị lực sau mổ không tốt</a:t>
            </a:r>
          </a:p>
          <a:p>
            <a:pPr marL="777238" lvl="1" indent="-388619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EDEADE"/>
                </a:solidFill>
                <a:latin typeface="Arial Light"/>
              </a:rPr>
              <a:t>Tăng nguy cơ té ngã người già</a:t>
            </a:r>
          </a:p>
          <a:p>
            <a:pPr marL="777238" lvl="1" indent="-388619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EDEADE"/>
                </a:solidFill>
                <a:latin typeface="Arial Light"/>
              </a:rPr>
              <a:t>Gây chói cho bệnh nhân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8928656" y="-7081838"/>
            <a:ext cx="9525" cy="16230600"/>
          </a:xfrm>
          <a:prstGeom prst="rect">
            <a:avLst/>
          </a:prstGeom>
          <a:solidFill>
            <a:srgbClr val="423F39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9320669"/>
            <a:ext cx="518740" cy="149378"/>
            <a:chOff x="0" y="0"/>
            <a:chExt cx="1764111" cy="508000"/>
          </a:xfrm>
        </p:grpSpPr>
        <p:sp>
          <p:nvSpPr>
            <p:cNvPr id="4" name="Freeform 4"/>
            <p:cNvSpPr/>
            <p:nvPr/>
          </p:nvSpPr>
          <p:spPr>
            <a:xfrm>
              <a:off x="0" y="215900"/>
              <a:ext cx="1468201" cy="76200"/>
            </a:xfrm>
            <a:custGeom>
              <a:avLst/>
              <a:gdLst/>
              <a:ahLst/>
              <a:cxnLst/>
              <a:rect l="l" t="t" r="r" b="b"/>
              <a:pathLst>
                <a:path w="1468201" h="76200">
                  <a:moveTo>
                    <a:pt x="0" y="0"/>
                  </a:moveTo>
                  <a:lnTo>
                    <a:pt x="1468201" y="0"/>
                  </a:lnTo>
                  <a:lnTo>
                    <a:pt x="146820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423F39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389461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423F39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18118" y="352425"/>
            <a:ext cx="16230600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423F39"/>
                </a:solidFill>
                <a:latin typeface="Arial Heavy"/>
              </a:rPr>
              <a:t>XỬ LÝ LOẠN THỊ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47440" y="3936517"/>
            <a:ext cx="13982547" cy="2290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423F39"/>
                </a:solidFill>
                <a:latin typeface="Arial Light"/>
              </a:rPr>
              <a:t>limbal relaxing incision:</a:t>
            </a:r>
          </a:p>
          <a:p>
            <a:pPr>
              <a:lnSpc>
                <a:spcPts val="4479"/>
              </a:lnSpc>
              <a:spcBef>
                <a:spcPct val="0"/>
              </a:spcBef>
            </a:pPr>
            <a:endParaRPr lang="en-US" sz="3199">
              <a:solidFill>
                <a:srgbClr val="423F39"/>
              </a:solidFill>
              <a:latin typeface="Arial Light"/>
            </a:endParaRPr>
          </a:p>
          <a:p>
            <a:pPr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423F39"/>
                </a:solidFill>
                <a:latin typeface="Arial Light"/>
              </a:rPr>
              <a:t>-2 D hoặc nhỏ hơn là giới hạn tốt cho việc điều chỉnh  loạn thị đều bằng LRIs.</a:t>
            </a:r>
          </a:p>
          <a:p>
            <a:pPr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423F39"/>
                </a:solidFill>
                <a:latin typeface="Arial Light"/>
              </a:rPr>
              <a:t>-&gt;2 D, vẫn đặt đa tiêu cự nhưng kết quả mong chờ  thấp hơn.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8928656" y="-7081838"/>
            <a:ext cx="9525" cy="16230600"/>
          </a:xfrm>
          <a:prstGeom prst="rect">
            <a:avLst/>
          </a:prstGeom>
          <a:solidFill>
            <a:srgbClr val="423F39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9320669"/>
            <a:ext cx="518740" cy="149378"/>
            <a:chOff x="0" y="0"/>
            <a:chExt cx="1764111" cy="508000"/>
          </a:xfrm>
        </p:grpSpPr>
        <p:sp>
          <p:nvSpPr>
            <p:cNvPr id="4" name="Freeform 4"/>
            <p:cNvSpPr/>
            <p:nvPr/>
          </p:nvSpPr>
          <p:spPr>
            <a:xfrm>
              <a:off x="0" y="215900"/>
              <a:ext cx="1468201" cy="76200"/>
            </a:xfrm>
            <a:custGeom>
              <a:avLst/>
              <a:gdLst/>
              <a:ahLst/>
              <a:cxnLst/>
              <a:rect l="l" t="t" r="r" b="b"/>
              <a:pathLst>
                <a:path w="1468201" h="76200">
                  <a:moveTo>
                    <a:pt x="0" y="0"/>
                  </a:moveTo>
                  <a:lnTo>
                    <a:pt x="1468201" y="0"/>
                  </a:lnTo>
                  <a:lnTo>
                    <a:pt x="146820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423F39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389461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423F39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18118" y="352425"/>
            <a:ext cx="16230600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423F39"/>
                </a:solidFill>
                <a:latin typeface="Arial Bold"/>
              </a:rPr>
              <a:t>TỔNG QUAN</a:t>
            </a:r>
          </a:p>
        </p:txBody>
      </p:sp>
      <p:sp>
        <p:nvSpPr>
          <p:cNvPr id="8" name="Rectangle 7"/>
          <p:cNvSpPr/>
          <p:nvPr/>
        </p:nvSpPr>
        <p:spPr>
          <a:xfrm>
            <a:off x="1567760" y="2781300"/>
            <a:ext cx="9144000" cy="1687963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vi-VN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Mục tiêu</a:t>
            </a: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Đánh giá kết quả </a:t>
            </a:r>
            <a:r>
              <a:rPr lang="en-US" sz="2400" i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lâm</a:t>
            </a: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sàng</a:t>
            </a: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phẫu thuật phaco đặt kính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EDOF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không nhiễu xạ</a:t>
            </a:r>
            <a:r>
              <a:rPr lang="vi-V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crysof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IQ V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ivity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IOL </a:t>
            </a:r>
            <a:r>
              <a:rPr lang="vi-V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điều trị bệnh đục thể thủy tinh</a:t>
            </a: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47440" y="4570542"/>
            <a:ext cx="9144000" cy="3349956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vi-VN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Đối tượng và phương pháp:</a:t>
            </a: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Nghiên cứu </a:t>
            </a:r>
            <a:r>
              <a:rPr lang="en-US" sz="2400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vi-VN" sz="2400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 thiệp lâm sàng, </a:t>
            </a:r>
            <a:r>
              <a:rPr lang="en-US" sz="2400" i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400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2400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đối chứng </a:t>
            </a:r>
            <a:r>
              <a:rPr lang="en-US" sz="2400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vi-VN" sz="2400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bệnh nhân</a:t>
            </a:r>
            <a:r>
              <a:rPr lang="en-US" sz="2400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(20 </a:t>
            </a:r>
            <a:r>
              <a:rPr lang="en-US" sz="2400" i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mắt</a:t>
            </a:r>
            <a:r>
              <a:rPr lang="en-US" sz="2400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vi-VN" sz="2400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được chẩn đoán đục thể thủy tinh, có chỉ định phẫu thuật phaco đặt </a:t>
            </a:r>
            <a:r>
              <a:rPr lang="en-US" sz="2400" i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kính</a:t>
            </a:r>
            <a:r>
              <a:rPr lang="en-US" sz="2400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EDOF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không nhiễu xạ</a:t>
            </a:r>
            <a:r>
              <a:rPr lang="vi-V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crysof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IQ V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ivity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IOL</a:t>
            </a:r>
            <a:r>
              <a:rPr lang="en-US" sz="2400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(Alcon, Fort Worth, TX, USA) </a:t>
            </a:r>
            <a:r>
              <a:rPr lang="vi-VN" sz="2400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tại khoa Mắt – Bệnh viện Mắt Răng Hàm Mặt Cần Thơ từ tháng </a:t>
            </a:r>
            <a:r>
              <a:rPr lang="en-US" sz="2400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vi-VN" sz="2400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/2022 đến tháng 9/2023. 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3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8928656" y="-7081838"/>
            <a:ext cx="9525" cy="16230600"/>
          </a:xfrm>
          <a:prstGeom prst="rect">
            <a:avLst/>
          </a:prstGeom>
          <a:solidFill>
            <a:srgbClr val="EDEADE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9320669"/>
            <a:ext cx="518740" cy="149378"/>
            <a:chOff x="0" y="0"/>
            <a:chExt cx="1764111" cy="508000"/>
          </a:xfrm>
        </p:grpSpPr>
        <p:sp>
          <p:nvSpPr>
            <p:cNvPr id="4" name="Freeform 4"/>
            <p:cNvSpPr/>
            <p:nvPr/>
          </p:nvSpPr>
          <p:spPr>
            <a:xfrm>
              <a:off x="0" y="215900"/>
              <a:ext cx="1468201" cy="76200"/>
            </a:xfrm>
            <a:custGeom>
              <a:avLst/>
              <a:gdLst/>
              <a:ahLst/>
              <a:cxnLst/>
              <a:rect l="l" t="t" r="r" b="b"/>
              <a:pathLst>
                <a:path w="1468201" h="76200">
                  <a:moveTo>
                    <a:pt x="0" y="0"/>
                  </a:moveTo>
                  <a:lnTo>
                    <a:pt x="1468201" y="0"/>
                  </a:lnTo>
                  <a:lnTo>
                    <a:pt x="146820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EDEADE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389461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EDEADE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8048526" y="2881458"/>
            <a:ext cx="9000192" cy="5407047"/>
          </a:xfrm>
          <a:custGeom>
            <a:avLst/>
            <a:gdLst/>
            <a:ahLst/>
            <a:cxnLst/>
            <a:rect l="l" t="t" r="r" b="b"/>
            <a:pathLst>
              <a:path w="9000192" h="5407047">
                <a:moveTo>
                  <a:pt x="0" y="0"/>
                </a:moveTo>
                <a:lnTo>
                  <a:pt x="9000192" y="0"/>
                </a:lnTo>
                <a:lnTo>
                  <a:pt x="9000192" y="5407047"/>
                </a:lnTo>
                <a:lnTo>
                  <a:pt x="0" y="54070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18118" y="352425"/>
            <a:ext cx="16230600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EDEADE"/>
                </a:solidFill>
                <a:latin typeface="Arial Heavy"/>
              </a:rPr>
              <a:t>XỬ LÝ LOẠN THỊ LIMBAL RELAXING INCISION</a:t>
            </a:r>
          </a:p>
          <a:p>
            <a:pPr>
              <a:lnSpc>
                <a:spcPts val="4799"/>
              </a:lnSpc>
            </a:pPr>
            <a:endParaRPr lang="en-US" sz="3999">
              <a:solidFill>
                <a:srgbClr val="EDEADE"/>
              </a:solidFill>
              <a:latin typeface="Arial Heavy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88070" y="3972465"/>
            <a:ext cx="9835218" cy="229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EDEADE"/>
                </a:solidFill>
                <a:latin typeface="Arial Light"/>
              </a:rPr>
              <a:t>Keratometry: 44.0 x 210 / 45 x 30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EDEADE"/>
                </a:solidFill>
                <a:latin typeface="Arial Light"/>
              </a:rPr>
              <a:t>Rạch phaco 30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EDEADE"/>
                </a:solidFill>
                <a:latin typeface="Arial Light"/>
              </a:rPr>
              <a:t>LRI : 210</a:t>
            </a:r>
          </a:p>
          <a:p>
            <a:pPr>
              <a:lnSpc>
                <a:spcPts val="4480"/>
              </a:lnSpc>
              <a:spcBef>
                <a:spcPct val="0"/>
              </a:spcBef>
            </a:pPr>
            <a:endParaRPr lang="en-US" sz="3200">
              <a:solidFill>
                <a:srgbClr val="EDEADE"/>
              </a:solidFill>
              <a:latin typeface="Arial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8928656" y="-7081838"/>
            <a:ext cx="9525" cy="16230600"/>
          </a:xfrm>
          <a:prstGeom prst="rect">
            <a:avLst/>
          </a:prstGeom>
          <a:solidFill>
            <a:srgbClr val="423F39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9320669"/>
            <a:ext cx="518740" cy="149378"/>
            <a:chOff x="0" y="0"/>
            <a:chExt cx="1764111" cy="508000"/>
          </a:xfrm>
        </p:grpSpPr>
        <p:sp>
          <p:nvSpPr>
            <p:cNvPr id="4" name="Freeform 4"/>
            <p:cNvSpPr/>
            <p:nvPr/>
          </p:nvSpPr>
          <p:spPr>
            <a:xfrm>
              <a:off x="0" y="215900"/>
              <a:ext cx="1468201" cy="76200"/>
            </a:xfrm>
            <a:custGeom>
              <a:avLst/>
              <a:gdLst/>
              <a:ahLst/>
              <a:cxnLst/>
              <a:rect l="l" t="t" r="r" b="b"/>
              <a:pathLst>
                <a:path w="1468201" h="76200">
                  <a:moveTo>
                    <a:pt x="0" y="0"/>
                  </a:moveTo>
                  <a:lnTo>
                    <a:pt x="1468201" y="0"/>
                  </a:lnTo>
                  <a:lnTo>
                    <a:pt x="146820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423F39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389461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423F39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3379211" y="3044457"/>
            <a:ext cx="11529579" cy="5969028"/>
          </a:xfrm>
          <a:custGeom>
            <a:avLst/>
            <a:gdLst/>
            <a:ahLst/>
            <a:cxnLst/>
            <a:rect l="l" t="t" r="r" b="b"/>
            <a:pathLst>
              <a:path w="11529579" h="5969028">
                <a:moveTo>
                  <a:pt x="0" y="0"/>
                </a:moveTo>
                <a:lnTo>
                  <a:pt x="11529578" y="0"/>
                </a:lnTo>
                <a:lnTo>
                  <a:pt x="11529578" y="5969028"/>
                </a:lnTo>
                <a:lnTo>
                  <a:pt x="0" y="59690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18118" y="352425"/>
            <a:ext cx="16230600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423F39"/>
                </a:solidFill>
                <a:latin typeface="Arial Heavy"/>
              </a:rPr>
              <a:t>XỬ LÝ LOẠN THỊ LIMBAL RELAXING INCISION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3638" y="2050086"/>
            <a:ext cx="5208879" cy="689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423F39"/>
                </a:solidFill>
                <a:latin typeface="Arial Bold"/>
              </a:rPr>
              <a:t>limbal relaxing incision: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3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8928656" y="-7081838"/>
            <a:ext cx="9525" cy="16230600"/>
          </a:xfrm>
          <a:prstGeom prst="rect">
            <a:avLst/>
          </a:prstGeom>
          <a:solidFill>
            <a:srgbClr val="EDEADE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9320669"/>
            <a:ext cx="518740" cy="149378"/>
            <a:chOff x="0" y="0"/>
            <a:chExt cx="1764111" cy="508000"/>
          </a:xfrm>
        </p:grpSpPr>
        <p:sp>
          <p:nvSpPr>
            <p:cNvPr id="4" name="Freeform 4"/>
            <p:cNvSpPr/>
            <p:nvPr/>
          </p:nvSpPr>
          <p:spPr>
            <a:xfrm>
              <a:off x="0" y="215900"/>
              <a:ext cx="1468201" cy="76200"/>
            </a:xfrm>
            <a:custGeom>
              <a:avLst/>
              <a:gdLst/>
              <a:ahLst/>
              <a:cxnLst/>
              <a:rect l="l" t="t" r="r" b="b"/>
              <a:pathLst>
                <a:path w="1468201" h="76200">
                  <a:moveTo>
                    <a:pt x="0" y="0"/>
                  </a:moveTo>
                  <a:lnTo>
                    <a:pt x="1468201" y="0"/>
                  </a:lnTo>
                  <a:lnTo>
                    <a:pt x="146820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EDEADE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389461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EDEADE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18118" y="352425"/>
            <a:ext cx="16230600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EDEADE"/>
                </a:solidFill>
                <a:latin typeface="Arial Heavy"/>
              </a:rPr>
              <a:t>XỬ LÝ LOẠN THỊ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23629" y="3486950"/>
            <a:ext cx="15019579" cy="3242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EDEADE"/>
                </a:solidFill>
                <a:latin typeface="Arial Light"/>
              </a:rPr>
              <a:t>   - Nếu K và Topography không phù hợp với nhau trì hoãn LRI  cho tới khi  thấy kết quả hậu phẫu mắt 1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EDEADE"/>
                </a:solidFill>
                <a:latin typeface="Arial Light"/>
              </a:rPr>
              <a:t>   - Điều này hướng dẫn cho việc thực hiện cho cả 2 mắt. Nếu  quyết định chỉnh loạn, chúng ta lên kế hoạch cho cả 2 mắt :  sau khi phaco mắt thứ 2, thực hiện LRI cho cả 2 mắt.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8928656" y="-7081838"/>
            <a:ext cx="9525" cy="16230600"/>
          </a:xfrm>
          <a:prstGeom prst="rect">
            <a:avLst/>
          </a:prstGeom>
          <a:solidFill>
            <a:srgbClr val="423F39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9320669"/>
            <a:ext cx="518740" cy="149378"/>
            <a:chOff x="0" y="0"/>
            <a:chExt cx="1764111" cy="508000"/>
          </a:xfrm>
        </p:grpSpPr>
        <p:sp>
          <p:nvSpPr>
            <p:cNvPr id="4" name="Freeform 4"/>
            <p:cNvSpPr/>
            <p:nvPr/>
          </p:nvSpPr>
          <p:spPr>
            <a:xfrm>
              <a:off x="0" y="215900"/>
              <a:ext cx="1468201" cy="76200"/>
            </a:xfrm>
            <a:custGeom>
              <a:avLst/>
              <a:gdLst/>
              <a:ahLst/>
              <a:cxnLst/>
              <a:rect l="l" t="t" r="r" b="b"/>
              <a:pathLst>
                <a:path w="1468201" h="76200">
                  <a:moveTo>
                    <a:pt x="0" y="0"/>
                  </a:moveTo>
                  <a:lnTo>
                    <a:pt x="1468201" y="0"/>
                  </a:lnTo>
                  <a:lnTo>
                    <a:pt x="146820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423F39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389461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423F39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730806" y="2152858"/>
            <a:ext cx="6341310" cy="4625624"/>
          </a:xfrm>
          <a:custGeom>
            <a:avLst/>
            <a:gdLst/>
            <a:ahLst/>
            <a:cxnLst/>
            <a:rect l="l" t="t" r="r" b="b"/>
            <a:pathLst>
              <a:path w="6341310" h="4625624">
                <a:moveTo>
                  <a:pt x="0" y="0"/>
                </a:moveTo>
                <a:lnTo>
                  <a:pt x="6341309" y="0"/>
                </a:lnTo>
                <a:lnTo>
                  <a:pt x="6341309" y="4625624"/>
                </a:lnTo>
                <a:lnTo>
                  <a:pt x="0" y="4625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933418" y="2383817"/>
            <a:ext cx="6819192" cy="3845779"/>
          </a:xfrm>
          <a:custGeom>
            <a:avLst/>
            <a:gdLst/>
            <a:ahLst/>
            <a:cxnLst/>
            <a:rect l="l" t="t" r="r" b="b"/>
            <a:pathLst>
              <a:path w="6819192" h="3845779">
                <a:moveTo>
                  <a:pt x="0" y="0"/>
                </a:moveTo>
                <a:lnTo>
                  <a:pt x="6819192" y="0"/>
                </a:lnTo>
                <a:lnTo>
                  <a:pt x="6819192" y="3845779"/>
                </a:lnTo>
                <a:lnTo>
                  <a:pt x="0" y="38457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30806" y="7306608"/>
            <a:ext cx="1019119" cy="1615318"/>
          </a:xfrm>
          <a:custGeom>
            <a:avLst/>
            <a:gdLst/>
            <a:ahLst/>
            <a:cxnLst/>
            <a:rect l="l" t="t" r="r" b="b"/>
            <a:pathLst>
              <a:path w="1019119" h="1615318">
                <a:moveTo>
                  <a:pt x="0" y="0"/>
                </a:moveTo>
                <a:lnTo>
                  <a:pt x="1019119" y="0"/>
                </a:lnTo>
                <a:lnTo>
                  <a:pt x="1019119" y="1615318"/>
                </a:lnTo>
                <a:lnTo>
                  <a:pt x="0" y="16153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18118" y="352425"/>
            <a:ext cx="16230600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423F39"/>
                </a:solidFill>
                <a:latin typeface="Arial Heavy"/>
              </a:rPr>
              <a:t>CASE STUDY 2 : ĐẶT KÍNH PANOPTIX TRÊN MẮT THỨ 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07976" y="7990442"/>
            <a:ext cx="12272047" cy="604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423F39"/>
                </a:solidFill>
                <a:latin typeface="Arial Light"/>
              </a:rPr>
              <a:t>Khi nào Đặt kính đa tiêu 1 mắt, đơn tiêu 1 mắt (hybrid monovision) ?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3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8928656" y="-7081838"/>
            <a:ext cx="9525" cy="16230600"/>
          </a:xfrm>
          <a:prstGeom prst="rect">
            <a:avLst/>
          </a:prstGeom>
          <a:solidFill>
            <a:srgbClr val="EDEADE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9320669"/>
            <a:ext cx="518740" cy="149378"/>
            <a:chOff x="0" y="0"/>
            <a:chExt cx="1764111" cy="508000"/>
          </a:xfrm>
        </p:grpSpPr>
        <p:sp>
          <p:nvSpPr>
            <p:cNvPr id="4" name="Freeform 4"/>
            <p:cNvSpPr/>
            <p:nvPr/>
          </p:nvSpPr>
          <p:spPr>
            <a:xfrm>
              <a:off x="0" y="215900"/>
              <a:ext cx="1468201" cy="76200"/>
            </a:xfrm>
            <a:custGeom>
              <a:avLst/>
              <a:gdLst/>
              <a:ahLst/>
              <a:cxnLst/>
              <a:rect l="l" t="t" r="r" b="b"/>
              <a:pathLst>
                <a:path w="1468201" h="76200">
                  <a:moveTo>
                    <a:pt x="0" y="0"/>
                  </a:moveTo>
                  <a:lnTo>
                    <a:pt x="1468201" y="0"/>
                  </a:lnTo>
                  <a:lnTo>
                    <a:pt x="146820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EDEADE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389461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EDEADE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312464" y="1612968"/>
            <a:ext cx="15241908" cy="7471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6"/>
              </a:lnSpc>
              <a:spcBef>
                <a:spcPct val="0"/>
              </a:spcBef>
            </a:pPr>
            <a:r>
              <a:rPr lang="en-US" sz="2804">
                <a:solidFill>
                  <a:srgbClr val="EDEADE"/>
                </a:solidFill>
                <a:latin typeface="Arial Bold"/>
              </a:rPr>
              <a:t>Conventional monovision:</a:t>
            </a:r>
            <a:r>
              <a:rPr lang="en-US" sz="2804">
                <a:solidFill>
                  <a:srgbClr val="EDEADE"/>
                </a:solidFill>
                <a:latin typeface="Arial Light"/>
              </a:rPr>
              <a:t> Mắt dominant ( chính thị 0 □ -0,5D); mắt non-dominant (-1,5 □ -2,5D)</a:t>
            </a:r>
          </a:p>
          <a:p>
            <a:pPr algn="just">
              <a:lnSpc>
                <a:spcPts val="3926"/>
              </a:lnSpc>
              <a:spcBef>
                <a:spcPct val="0"/>
              </a:spcBef>
            </a:pPr>
            <a:r>
              <a:rPr lang="en-US" sz="2804">
                <a:solidFill>
                  <a:srgbClr val="EDEADE"/>
                </a:solidFill>
                <a:latin typeface="Arial Light"/>
              </a:rPr>
              <a:t>Tiêu chuẩn lựa chọn:</a:t>
            </a:r>
          </a:p>
          <a:p>
            <a:pPr algn="just">
              <a:lnSpc>
                <a:spcPts val="3926"/>
              </a:lnSpc>
              <a:spcBef>
                <a:spcPct val="0"/>
              </a:spcBef>
            </a:pPr>
            <a:r>
              <a:rPr lang="en-US" sz="2804">
                <a:solidFill>
                  <a:srgbClr val="EDEADE"/>
                </a:solidFill>
                <a:latin typeface="Arial Light"/>
              </a:rPr>
              <a:t>1. Mắt dominant : UCVA nhìn xa tốt</a:t>
            </a:r>
          </a:p>
          <a:p>
            <a:pPr algn="just">
              <a:lnSpc>
                <a:spcPts val="3926"/>
              </a:lnSpc>
              <a:spcBef>
                <a:spcPct val="0"/>
              </a:spcBef>
            </a:pPr>
            <a:r>
              <a:rPr lang="en-US" sz="2804">
                <a:solidFill>
                  <a:srgbClr val="EDEADE"/>
                </a:solidFill>
                <a:latin typeface="Arial Light"/>
              </a:rPr>
              <a:t>2. Góc exophoria nhìn gần &lt; 12D lăng kính 3.&gt; 60 tuổi</a:t>
            </a:r>
          </a:p>
          <a:p>
            <a:pPr algn="just">
              <a:lnSpc>
                <a:spcPts val="3926"/>
              </a:lnSpc>
              <a:spcBef>
                <a:spcPct val="0"/>
              </a:spcBef>
            </a:pPr>
            <a:endParaRPr lang="en-US" sz="2804">
              <a:solidFill>
                <a:srgbClr val="EDEADE"/>
              </a:solidFill>
              <a:latin typeface="Arial Light"/>
            </a:endParaRPr>
          </a:p>
          <a:p>
            <a:pPr algn="just">
              <a:lnSpc>
                <a:spcPts val="3926"/>
              </a:lnSpc>
              <a:spcBef>
                <a:spcPct val="0"/>
              </a:spcBef>
            </a:pPr>
            <a:r>
              <a:rPr lang="en-US" sz="2804">
                <a:solidFill>
                  <a:srgbClr val="EDEADE"/>
                </a:solidFill>
                <a:latin typeface="Arial Bold"/>
              </a:rPr>
              <a:t>Mild monovision</a:t>
            </a:r>
            <a:r>
              <a:rPr lang="en-US" sz="2804">
                <a:solidFill>
                  <a:srgbClr val="EDEADE"/>
                </a:solidFill>
                <a:latin typeface="Arial Light"/>
              </a:rPr>
              <a:t>: Mắt dominant ( chính thị 0 □ -0,5D); mắt non-dominant (-1,0 □ -1,5D); cho đồng tử nhỏ &lt;2,5mm</a:t>
            </a:r>
          </a:p>
          <a:p>
            <a:pPr algn="just">
              <a:lnSpc>
                <a:spcPts val="3926"/>
              </a:lnSpc>
              <a:spcBef>
                <a:spcPct val="0"/>
              </a:spcBef>
            </a:pPr>
            <a:endParaRPr lang="en-US" sz="2804">
              <a:solidFill>
                <a:srgbClr val="EDEADE"/>
              </a:solidFill>
              <a:latin typeface="Arial Light"/>
            </a:endParaRPr>
          </a:p>
          <a:p>
            <a:pPr algn="just">
              <a:lnSpc>
                <a:spcPts val="3926"/>
              </a:lnSpc>
              <a:spcBef>
                <a:spcPct val="0"/>
              </a:spcBef>
            </a:pPr>
            <a:r>
              <a:rPr lang="en-US" sz="2804">
                <a:solidFill>
                  <a:srgbClr val="EDEADE"/>
                </a:solidFill>
                <a:latin typeface="Arial Light"/>
              </a:rPr>
              <a:t>Ưu điểm:</a:t>
            </a:r>
          </a:p>
          <a:p>
            <a:pPr algn="just">
              <a:lnSpc>
                <a:spcPts val="3926"/>
              </a:lnSpc>
              <a:spcBef>
                <a:spcPct val="0"/>
              </a:spcBef>
            </a:pPr>
            <a:r>
              <a:rPr lang="en-US" sz="2804">
                <a:solidFill>
                  <a:srgbClr val="EDEADE"/>
                </a:solidFill>
                <a:latin typeface="Arial Light"/>
              </a:rPr>
              <a:t>1.Duy trì contrast sensitivity and stereopsis 2.Ít gây anisometropia.</a:t>
            </a:r>
          </a:p>
          <a:p>
            <a:pPr algn="just">
              <a:lnSpc>
                <a:spcPts val="3926"/>
              </a:lnSpc>
              <a:spcBef>
                <a:spcPct val="0"/>
              </a:spcBef>
            </a:pPr>
            <a:r>
              <a:rPr lang="en-US" sz="2804">
                <a:solidFill>
                  <a:srgbClr val="EDEADE"/>
                </a:solidFill>
                <a:latin typeface="Arial Light"/>
              </a:rPr>
              <a:t>3. Thích hợp cho người già</a:t>
            </a:r>
          </a:p>
          <a:p>
            <a:pPr algn="just">
              <a:lnSpc>
                <a:spcPts val="3926"/>
              </a:lnSpc>
              <a:spcBef>
                <a:spcPct val="0"/>
              </a:spcBef>
            </a:pPr>
            <a:endParaRPr lang="en-US" sz="2804">
              <a:solidFill>
                <a:srgbClr val="EDEADE"/>
              </a:solidFill>
              <a:latin typeface="Arial Light"/>
            </a:endParaRPr>
          </a:p>
          <a:p>
            <a:pPr algn="just">
              <a:lnSpc>
                <a:spcPts val="3926"/>
              </a:lnSpc>
              <a:spcBef>
                <a:spcPct val="0"/>
              </a:spcBef>
            </a:pPr>
            <a:r>
              <a:rPr lang="en-US" sz="2804">
                <a:solidFill>
                  <a:srgbClr val="EDEADE"/>
                </a:solidFill>
                <a:latin typeface="Arial Light"/>
              </a:rPr>
              <a:t>Thị lực nhìn gần không hài lòng hoàn toàn</a:t>
            </a:r>
          </a:p>
          <a:p>
            <a:pPr algn="just">
              <a:lnSpc>
                <a:spcPts val="3926"/>
              </a:lnSpc>
              <a:spcBef>
                <a:spcPct val="0"/>
              </a:spcBef>
            </a:pPr>
            <a:r>
              <a:rPr lang="en-US" sz="2804">
                <a:solidFill>
                  <a:srgbClr val="EDEADE"/>
                </a:solidFill>
                <a:latin typeface="Arial Light"/>
              </a:rPr>
              <a:t>Khúc xạ 2 mắt khác nhau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8928656" y="-7081838"/>
            <a:ext cx="9525" cy="16230600"/>
          </a:xfrm>
          <a:prstGeom prst="rect">
            <a:avLst/>
          </a:prstGeom>
          <a:solidFill>
            <a:srgbClr val="423F39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9320669"/>
            <a:ext cx="518740" cy="149378"/>
            <a:chOff x="0" y="0"/>
            <a:chExt cx="1764111" cy="508000"/>
          </a:xfrm>
        </p:grpSpPr>
        <p:sp>
          <p:nvSpPr>
            <p:cNvPr id="4" name="Freeform 4"/>
            <p:cNvSpPr/>
            <p:nvPr/>
          </p:nvSpPr>
          <p:spPr>
            <a:xfrm>
              <a:off x="0" y="215900"/>
              <a:ext cx="1468201" cy="76200"/>
            </a:xfrm>
            <a:custGeom>
              <a:avLst/>
              <a:gdLst/>
              <a:ahLst/>
              <a:cxnLst/>
              <a:rect l="l" t="t" r="r" b="b"/>
              <a:pathLst>
                <a:path w="1468201" h="76200">
                  <a:moveTo>
                    <a:pt x="0" y="0"/>
                  </a:moveTo>
                  <a:lnTo>
                    <a:pt x="1468201" y="0"/>
                  </a:lnTo>
                  <a:lnTo>
                    <a:pt x="146820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423F39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389461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423F39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647941" y="2057514"/>
            <a:ext cx="14570954" cy="5474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17"/>
              </a:lnSpc>
              <a:spcBef>
                <a:spcPct val="0"/>
              </a:spcBef>
            </a:pPr>
            <a:r>
              <a:rPr lang="en-US" sz="3083">
                <a:solidFill>
                  <a:srgbClr val="000000"/>
                </a:solidFill>
                <a:latin typeface="Arial Bold"/>
              </a:rPr>
              <a:t>Hybrid monovision</a:t>
            </a:r>
          </a:p>
          <a:p>
            <a:pPr algn="just">
              <a:lnSpc>
                <a:spcPts val="4317"/>
              </a:lnSpc>
              <a:spcBef>
                <a:spcPct val="0"/>
              </a:spcBef>
            </a:pPr>
            <a:endParaRPr lang="en-US" sz="3083">
              <a:solidFill>
                <a:srgbClr val="000000"/>
              </a:solidFill>
              <a:latin typeface="Arial Bold"/>
            </a:endParaRPr>
          </a:p>
          <a:p>
            <a:pPr algn="just">
              <a:lnSpc>
                <a:spcPts val="4317"/>
              </a:lnSpc>
              <a:spcBef>
                <a:spcPct val="0"/>
              </a:spcBef>
            </a:pPr>
            <a:r>
              <a:rPr lang="en-US" sz="3083">
                <a:solidFill>
                  <a:srgbClr val="000000"/>
                </a:solidFill>
                <a:latin typeface="Arial Light"/>
              </a:rPr>
              <a:t>Đặt kính đơn tiêu mắt dominant (thị lực nhìn xa); kính đa tiêu mắt non-dominant (cho thị lực nhìn gần)</a:t>
            </a:r>
          </a:p>
          <a:p>
            <a:pPr algn="just">
              <a:lnSpc>
                <a:spcPts val="4317"/>
              </a:lnSpc>
              <a:spcBef>
                <a:spcPct val="0"/>
              </a:spcBef>
            </a:pPr>
            <a:endParaRPr lang="en-US" sz="3083">
              <a:solidFill>
                <a:srgbClr val="000000"/>
              </a:solidFill>
              <a:latin typeface="Arial Light"/>
            </a:endParaRPr>
          </a:p>
          <a:p>
            <a:pPr algn="just">
              <a:lnSpc>
                <a:spcPts val="4317"/>
              </a:lnSpc>
              <a:spcBef>
                <a:spcPct val="0"/>
              </a:spcBef>
            </a:pPr>
            <a:r>
              <a:rPr lang="en-US" sz="3083">
                <a:solidFill>
                  <a:srgbClr val="000000"/>
                </a:solidFill>
                <a:latin typeface="Arial Light"/>
              </a:rPr>
              <a:t>Áp dụng:</a:t>
            </a:r>
          </a:p>
          <a:p>
            <a:pPr algn="just">
              <a:lnSpc>
                <a:spcPts val="4317"/>
              </a:lnSpc>
              <a:spcBef>
                <a:spcPct val="0"/>
              </a:spcBef>
            </a:pPr>
            <a:r>
              <a:rPr lang="en-US" sz="3083">
                <a:solidFill>
                  <a:srgbClr val="000000"/>
                </a:solidFill>
                <a:latin typeface="Arial Light"/>
              </a:rPr>
              <a:t>1/ Đã đặt kính đa tiêu 1 mắt, một số bệnh nhân không thích hợp đặt kính đa tiêu cho mắt thứ 2</a:t>
            </a:r>
          </a:p>
          <a:p>
            <a:pPr algn="just">
              <a:lnSpc>
                <a:spcPts val="4317"/>
              </a:lnSpc>
              <a:spcBef>
                <a:spcPct val="0"/>
              </a:spcBef>
            </a:pPr>
            <a:r>
              <a:rPr lang="en-US" sz="3083">
                <a:solidFill>
                  <a:srgbClr val="000000"/>
                </a:solidFill>
                <a:latin typeface="Arial Light"/>
              </a:rPr>
              <a:t>2/ Đã đặt kính đa tiêu 1 mắt, bị waxy vision</a:t>
            </a:r>
          </a:p>
          <a:p>
            <a:pPr algn="just">
              <a:lnSpc>
                <a:spcPts val="4317"/>
              </a:lnSpc>
              <a:spcBef>
                <a:spcPct val="0"/>
              </a:spcBef>
            </a:pPr>
            <a:r>
              <a:rPr lang="en-US" sz="3083">
                <a:solidFill>
                  <a:srgbClr val="000000"/>
                </a:solidFill>
                <a:latin typeface="Arial Light"/>
              </a:rPr>
              <a:t>3/ Đã đặt kính đơn tiêu 1 mắt, nhu cầu đặt kính đa tiêu mắt thứ 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86784" y="8599170"/>
            <a:ext cx="11972516" cy="65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Arial Light"/>
              </a:rPr>
              <a:t>• Yoshihiko Iida (2010) . Pseudophakic monovision using monofocal and multifocal intraocular lenses: Hybrid monovisionMonovision Misae Ito CO (2018) Strategies: Our Experience and Approach on Pseudophakic Monovision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3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8928656" y="-7081838"/>
            <a:ext cx="9525" cy="16230600"/>
          </a:xfrm>
          <a:prstGeom prst="rect">
            <a:avLst/>
          </a:prstGeom>
          <a:solidFill>
            <a:srgbClr val="EDEADE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9320669"/>
            <a:ext cx="518740" cy="149378"/>
            <a:chOff x="0" y="0"/>
            <a:chExt cx="1764111" cy="508000"/>
          </a:xfrm>
        </p:grpSpPr>
        <p:sp>
          <p:nvSpPr>
            <p:cNvPr id="4" name="Freeform 4"/>
            <p:cNvSpPr/>
            <p:nvPr/>
          </p:nvSpPr>
          <p:spPr>
            <a:xfrm>
              <a:off x="0" y="215900"/>
              <a:ext cx="1468201" cy="76200"/>
            </a:xfrm>
            <a:custGeom>
              <a:avLst/>
              <a:gdLst/>
              <a:ahLst/>
              <a:cxnLst/>
              <a:rect l="l" t="t" r="r" b="b"/>
              <a:pathLst>
                <a:path w="1468201" h="76200">
                  <a:moveTo>
                    <a:pt x="0" y="0"/>
                  </a:moveTo>
                  <a:lnTo>
                    <a:pt x="1468201" y="0"/>
                  </a:lnTo>
                  <a:lnTo>
                    <a:pt x="146820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EDEADE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389461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EDEADE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964133" y="3093669"/>
            <a:ext cx="13366792" cy="3975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EDEADE"/>
                </a:solidFill>
                <a:latin typeface="Arial Bold"/>
              </a:rPr>
              <a:t>Hybrid monovision:</a:t>
            </a:r>
          </a:p>
          <a:p>
            <a:pPr algn="just">
              <a:lnSpc>
                <a:spcPts val="4480"/>
              </a:lnSpc>
            </a:pPr>
            <a:endParaRPr lang="en-US" sz="3200">
              <a:solidFill>
                <a:srgbClr val="EDEADE"/>
              </a:solidFill>
              <a:latin typeface="Arial Bold"/>
            </a:endParaRP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EDEADE"/>
                </a:solidFill>
                <a:latin typeface="Arial"/>
              </a:rPr>
              <a:t>-Đạt thị lực tốt hơn tại mọi khoảng cách so với monovision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EDEADE"/>
                </a:solidFill>
                <a:latin typeface="Arial"/>
              </a:rPr>
              <a:t>-Thích hợp cho người trẻ hơn 60t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EDEADE"/>
                </a:solidFill>
                <a:latin typeface="Arial"/>
              </a:rPr>
              <a:t>-Không thích hợp cho người đòi hỏi cao, hoàn hảo cho thị lực nhìn gần (hình nổi...)</a:t>
            </a:r>
          </a:p>
          <a:p>
            <a:pPr algn="just">
              <a:lnSpc>
                <a:spcPts val="4480"/>
              </a:lnSpc>
              <a:spcBef>
                <a:spcPct val="0"/>
              </a:spcBef>
            </a:pPr>
            <a:endParaRPr lang="en-US" sz="3200">
              <a:solidFill>
                <a:srgbClr val="EDEADE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8928656" y="-7081838"/>
            <a:ext cx="9525" cy="16230600"/>
          </a:xfrm>
          <a:prstGeom prst="rect">
            <a:avLst/>
          </a:prstGeom>
          <a:solidFill>
            <a:srgbClr val="423F39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9320669"/>
            <a:ext cx="518740" cy="149378"/>
            <a:chOff x="0" y="0"/>
            <a:chExt cx="1764111" cy="508000"/>
          </a:xfrm>
        </p:grpSpPr>
        <p:sp>
          <p:nvSpPr>
            <p:cNvPr id="4" name="Freeform 4"/>
            <p:cNvSpPr/>
            <p:nvPr/>
          </p:nvSpPr>
          <p:spPr>
            <a:xfrm>
              <a:off x="0" y="215900"/>
              <a:ext cx="1468201" cy="76200"/>
            </a:xfrm>
            <a:custGeom>
              <a:avLst/>
              <a:gdLst/>
              <a:ahLst/>
              <a:cxnLst/>
              <a:rect l="l" t="t" r="r" b="b"/>
              <a:pathLst>
                <a:path w="1468201" h="76200">
                  <a:moveTo>
                    <a:pt x="0" y="0"/>
                  </a:moveTo>
                  <a:lnTo>
                    <a:pt x="1468201" y="0"/>
                  </a:lnTo>
                  <a:lnTo>
                    <a:pt x="146820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423F39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389461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423F39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647941" y="2927971"/>
            <a:ext cx="14570954" cy="4931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17"/>
              </a:lnSpc>
            </a:pPr>
            <a:r>
              <a:rPr lang="en-US" sz="3083">
                <a:solidFill>
                  <a:srgbClr val="000000"/>
                </a:solidFill>
                <a:latin typeface="Arial Bold"/>
              </a:rPr>
              <a:t>Hybrid monovision</a:t>
            </a:r>
            <a:r>
              <a:rPr lang="en-US" sz="3083">
                <a:solidFill>
                  <a:srgbClr val="000000"/>
                </a:solidFill>
                <a:latin typeface="Arial"/>
              </a:rPr>
              <a:t>: Kết quả bước đầu</a:t>
            </a:r>
          </a:p>
          <a:p>
            <a:pPr algn="just">
              <a:lnSpc>
                <a:spcPts val="4317"/>
              </a:lnSpc>
            </a:pPr>
            <a:endParaRPr lang="en-US" sz="3083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ts val="4317"/>
              </a:lnSpc>
            </a:pPr>
            <a:r>
              <a:rPr lang="en-US" sz="3083">
                <a:solidFill>
                  <a:srgbClr val="000000"/>
                </a:solidFill>
                <a:latin typeface="Arial"/>
              </a:rPr>
              <a:t>Hybrid monovision In this strategy, we implant a monofocal IOL in the dominant eye and a diffractive multifocal IOL in the non dominant eye. With this type of binocular vision, patients do not complain of discomfort, and more than 85% are satisfied with their results. We have noticed a relative decrease in stereopsis; however, the normal range was maintained in 63% of patients. No serious complaints have been reportedafter hybrid monovision</a:t>
            </a:r>
          </a:p>
          <a:p>
            <a:pPr algn="just">
              <a:lnSpc>
                <a:spcPts val="4317"/>
              </a:lnSpc>
              <a:spcBef>
                <a:spcPct val="0"/>
              </a:spcBef>
            </a:pPr>
            <a:endParaRPr lang="en-US" sz="3083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3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8928656" y="-7081838"/>
            <a:ext cx="9525" cy="16230600"/>
          </a:xfrm>
          <a:prstGeom prst="rect">
            <a:avLst/>
          </a:prstGeom>
          <a:solidFill>
            <a:srgbClr val="EDEADE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9320669"/>
            <a:ext cx="518740" cy="149378"/>
            <a:chOff x="0" y="0"/>
            <a:chExt cx="1764111" cy="508000"/>
          </a:xfrm>
        </p:grpSpPr>
        <p:sp>
          <p:nvSpPr>
            <p:cNvPr id="4" name="Freeform 4"/>
            <p:cNvSpPr/>
            <p:nvPr/>
          </p:nvSpPr>
          <p:spPr>
            <a:xfrm>
              <a:off x="0" y="215900"/>
              <a:ext cx="1468201" cy="76200"/>
            </a:xfrm>
            <a:custGeom>
              <a:avLst/>
              <a:gdLst/>
              <a:ahLst/>
              <a:cxnLst/>
              <a:rect l="l" t="t" r="r" b="b"/>
              <a:pathLst>
                <a:path w="1468201" h="76200">
                  <a:moveTo>
                    <a:pt x="0" y="0"/>
                  </a:moveTo>
                  <a:lnTo>
                    <a:pt x="1468201" y="0"/>
                  </a:lnTo>
                  <a:lnTo>
                    <a:pt x="146820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EDEADE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389461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EDEADE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2566304" y="2317719"/>
            <a:ext cx="5660556" cy="4129053"/>
          </a:xfrm>
          <a:custGeom>
            <a:avLst/>
            <a:gdLst/>
            <a:ahLst/>
            <a:cxnLst/>
            <a:rect l="l" t="t" r="r" b="b"/>
            <a:pathLst>
              <a:path w="5660556" h="4129053">
                <a:moveTo>
                  <a:pt x="0" y="0"/>
                </a:moveTo>
                <a:lnTo>
                  <a:pt x="5660556" y="0"/>
                </a:lnTo>
                <a:lnTo>
                  <a:pt x="5660556" y="4129053"/>
                </a:lnTo>
                <a:lnTo>
                  <a:pt x="0" y="41290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933418" y="2317719"/>
            <a:ext cx="6819192" cy="3845779"/>
          </a:xfrm>
          <a:custGeom>
            <a:avLst/>
            <a:gdLst/>
            <a:ahLst/>
            <a:cxnLst/>
            <a:rect l="l" t="t" r="r" b="b"/>
            <a:pathLst>
              <a:path w="6819192" h="3845779">
                <a:moveTo>
                  <a:pt x="0" y="0"/>
                </a:moveTo>
                <a:lnTo>
                  <a:pt x="6819192" y="0"/>
                </a:lnTo>
                <a:lnTo>
                  <a:pt x="6819192" y="3845779"/>
                </a:lnTo>
                <a:lnTo>
                  <a:pt x="0" y="38457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377463" y="7642982"/>
            <a:ext cx="1019119" cy="1615318"/>
          </a:xfrm>
          <a:custGeom>
            <a:avLst/>
            <a:gdLst/>
            <a:ahLst/>
            <a:cxnLst/>
            <a:rect l="l" t="t" r="r" b="b"/>
            <a:pathLst>
              <a:path w="1019119" h="1615318">
                <a:moveTo>
                  <a:pt x="0" y="0"/>
                </a:moveTo>
                <a:lnTo>
                  <a:pt x="1019119" y="0"/>
                </a:lnTo>
                <a:lnTo>
                  <a:pt x="1019119" y="1615318"/>
                </a:lnTo>
                <a:lnTo>
                  <a:pt x="0" y="16153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18118" y="352425"/>
            <a:ext cx="16230600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EDEADE"/>
                </a:solidFill>
                <a:latin typeface="Arial Heavy"/>
              </a:rPr>
              <a:t>CASE STUDY 2 : ĐẶT KÍNH PANOPTIXTRÊN MẮT THỨ 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39695" y="7879446"/>
            <a:ext cx="8006600" cy="116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EDEADE"/>
                </a:solidFill>
                <a:latin typeface="Arial Light"/>
              </a:rPr>
              <a:t>1.Có thể đặt kính đa tiêu khác cơ chế ?</a:t>
            </a:r>
          </a:p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EDEADE"/>
                </a:solidFill>
                <a:latin typeface="Arial Light"/>
              </a:rPr>
              <a:t>2.Lợi ích ấn tượng của Binocular summation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8928656" y="-7081838"/>
            <a:ext cx="9525" cy="16230600"/>
          </a:xfrm>
          <a:prstGeom prst="rect">
            <a:avLst/>
          </a:prstGeom>
          <a:solidFill>
            <a:srgbClr val="423F39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9320669"/>
            <a:ext cx="518740" cy="149378"/>
            <a:chOff x="0" y="0"/>
            <a:chExt cx="1764111" cy="508000"/>
          </a:xfrm>
        </p:grpSpPr>
        <p:sp>
          <p:nvSpPr>
            <p:cNvPr id="4" name="Freeform 4"/>
            <p:cNvSpPr/>
            <p:nvPr/>
          </p:nvSpPr>
          <p:spPr>
            <a:xfrm>
              <a:off x="0" y="215900"/>
              <a:ext cx="1468201" cy="76200"/>
            </a:xfrm>
            <a:custGeom>
              <a:avLst/>
              <a:gdLst/>
              <a:ahLst/>
              <a:cxnLst/>
              <a:rect l="l" t="t" r="r" b="b"/>
              <a:pathLst>
                <a:path w="1468201" h="76200">
                  <a:moveTo>
                    <a:pt x="0" y="0"/>
                  </a:moveTo>
                  <a:lnTo>
                    <a:pt x="1468201" y="0"/>
                  </a:lnTo>
                  <a:lnTo>
                    <a:pt x="146820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423F39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389461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423F39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18118" y="352425"/>
            <a:ext cx="16230600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423F39"/>
                </a:solidFill>
                <a:latin typeface="Arial Heavy"/>
              </a:rPr>
              <a:t>CASE STUDY 3: ĐẶT KÍNHĐATIÊUTRÊN MẮT CẬN THỊ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60491" y="3770071"/>
            <a:ext cx="15288227" cy="2603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423F39"/>
                </a:solidFill>
                <a:latin typeface="Arial Light"/>
              </a:rPr>
              <a:t>Trục cận thị dài có xu hướng viễn thị sau mổ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423F39"/>
                </a:solidFill>
                <a:latin typeface="Arial Light"/>
              </a:rPr>
              <a:t>Khúc xạ đích: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423F39"/>
                </a:solidFill>
                <a:latin typeface="Arial Light"/>
              </a:rPr>
              <a:t>o27 – 29 mm: -0,25  -0,75D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423F39"/>
                </a:solidFill>
                <a:latin typeface="Arial Light"/>
              </a:rPr>
              <a:t>o29 – 30.62 mm : -0,5  -1,0D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1752600" y="1333500"/>
                <a:ext cx="9906000" cy="72943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00100" marR="0" lvl="1" indent="-34290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q"/>
                </a:pPr>
                <a:r>
                  <a:rPr lang="en-US" sz="2400" b="1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Tiêu</a:t>
                </a:r>
                <a:r>
                  <a:rPr lang="en-US" sz="24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b="1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chuẩn</a:t>
                </a:r>
                <a:r>
                  <a:rPr lang="en-US" sz="24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b="1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lựa</a:t>
                </a:r>
                <a:r>
                  <a:rPr lang="en-US" sz="24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b="1" dirty="0" err="1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chọn</a:t>
                </a:r>
                <a:r>
                  <a:rPr lang="en-US" sz="2400" b="1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50000"/>
                  </a:lnSpc>
                </a:pPr>
                <a:r>
                  <a:rPr lang="en-US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19 BN (20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mắt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24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vi-VN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đục thể thủy </a:t>
                </a:r>
                <a:r>
                  <a:rPr lang="vi-VN" sz="2400" dirty="0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tinh</a:t>
                </a:r>
                <a:r>
                  <a:rPr lang="en-US" sz="2400" dirty="0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342900" indent="-342900" algn="just">
                  <a:lnSpc>
                    <a:spcPct val="150000"/>
                  </a:lnSpc>
                  <a:buFontTx/>
                  <a:buChar char="-"/>
                </a:pPr>
                <a:r>
                  <a:rPr lang="en-US" sz="2400" dirty="0" err="1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Có</a:t>
                </a:r>
                <a:r>
                  <a:rPr lang="en-US" sz="24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vi-VN" sz="2400" dirty="0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chỉ </a:t>
                </a:r>
                <a:r>
                  <a:rPr lang="vi-VN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định phẫu thuật phaco đặt </a:t>
                </a:r>
                <a:r>
                  <a:rPr lang="en-US" sz="24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TTTNT </a:t>
                </a:r>
                <a:r>
                  <a:rPr lang="en-US" sz="2400" dirty="0" smtClean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EDOF</a:t>
                </a:r>
                <a:r>
                  <a:rPr lang="vi-VN" sz="2400" dirty="0" smtClean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vi-VN" sz="24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không nhiễu xạ</a:t>
                </a:r>
                <a:r>
                  <a:rPr lang="vi-VN" sz="240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A</a:t>
                </a:r>
                <a:r>
                  <a:rPr lang="vi-VN" sz="24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crysof </a:t>
                </a:r>
                <a:r>
                  <a:rPr lang="en-US" sz="24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IQ V</a:t>
                </a:r>
                <a:r>
                  <a:rPr lang="vi-VN" sz="2400" dirty="0" smtClean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ivity</a:t>
                </a:r>
                <a:r>
                  <a:rPr lang="en-US" sz="2400" dirty="0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vi-VN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tại khoa Mắt – Bệnh viện Mắt Răng Hàm Mặt Cần Thơ </a:t>
                </a:r>
                <a:endParaRPr lang="en-US" sz="2400" dirty="0" smtClean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algn="just">
                  <a:lnSpc>
                    <a:spcPct val="150000"/>
                  </a:lnSpc>
                  <a:buFontTx/>
                  <a:buChar char="-"/>
                </a:pPr>
                <a:r>
                  <a:rPr lang="en-US" sz="24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</a:t>
                </a:r>
                <a:r>
                  <a:rPr lang="vi-VN" sz="2400" dirty="0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ộ </a:t>
                </a:r>
                <a:r>
                  <a:rPr lang="vi-VN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loạn thị </a:t>
                </a:r>
                <a14:m>
                  <m:oMath xmlns:m="http://schemas.openxmlformats.org/officeDocument/2006/math">
                    <m:r>
                      <a:rPr lang="vi-VN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vi-VN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1,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50</a:t>
                </a:r>
                <a:r>
                  <a:rPr lang="vi-VN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vi-VN" sz="2400" dirty="0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4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400" dirty="0" smtClean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algn="just">
                  <a:lnSpc>
                    <a:spcPct val="150000"/>
                  </a:lnSpc>
                  <a:buFontTx/>
                  <a:buChar char="-"/>
                </a:pPr>
                <a:r>
                  <a:rPr lang="en-US" sz="24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sz="2400" dirty="0" err="1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ong</a:t>
                </a:r>
                <a:r>
                  <a:rPr lang="en-US" sz="2400" dirty="0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muốn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ít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lệ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thuộc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vào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kính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gọng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khi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nhìn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xa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nhìn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trung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gian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và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cả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nhìn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gần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hạn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chế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các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rối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loạn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thị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giác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US" sz="2400" dirty="0" smtClean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algn="just">
                  <a:lnSpc>
                    <a:spcPct val="150000"/>
                  </a:lnSpc>
                  <a:buFontTx/>
                  <a:buChar char="-"/>
                </a:pPr>
                <a:r>
                  <a:rPr lang="en-US" sz="2400" dirty="0" err="1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Đồng</a:t>
                </a:r>
                <a:r>
                  <a:rPr lang="en-US" sz="2400" dirty="0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ý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tham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gia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nghiên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cứu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800100" marR="0" lvl="1" indent="-34290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q"/>
                </a:pPr>
                <a:r>
                  <a:rPr lang="en-US" sz="2400" b="1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Tiêu</a:t>
                </a:r>
                <a:r>
                  <a:rPr lang="en-US" sz="24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b="1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chuẩn</a:t>
                </a:r>
                <a:r>
                  <a:rPr lang="en-US" sz="24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b="1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loại</a:t>
                </a:r>
                <a:r>
                  <a:rPr lang="en-US" sz="24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b="1" dirty="0" err="1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trừ</a:t>
                </a:r>
                <a:r>
                  <a:rPr lang="en-US" sz="2400" b="1" dirty="0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marR="0" lvl="0" indent="-34290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Times New Roman" panose="02020603050405020304" pitchFamily="18" charset="0"/>
                  <a:buChar char="-"/>
                </a:pPr>
                <a:r>
                  <a:rPr lang="vi-VN" sz="24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Đục lệch TTT, đục TTT quá chín. </a:t>
                </a:r>
                <a:endParaRPr lang="en-US" sz="2400" dirty="0">
                  <a:effectLst/>
                  <a:latin typeface="Times New Roman" panose="02020603050405020304" pitchFamily="18" charset="0"/>
                  <a:ea typeface="Arial" panose="020B0604020202020204" pitchFamily="34" charset="0"/>
                </a:endParaRPr>
              </a:p>
              <a:p>
                <a:pPr marL="342900" marR="0" lvl="0" indent="-34290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Times New Roman" panose="02020603050405020304" pitchFamily="18" charset="0"/>
                  <a:buChar char="-"/>
                </a:pPr>
                <a:r>
                  <a:rPr lang="vi-VN" sz="24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Bệnh nhân bị các bệnh lý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mắt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vi-VN" sz="24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khác phối hợp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đã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phẫu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thuật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nội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nhãn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hoặc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khúc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xạ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trước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đó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. </a:t>
                </a:r>
                <a:endParaRPr lang="en-US" sz="2400" dirty="0">
                  <a:effectLst/>
                  <a:latin typeface="Times New Roman" panose="02020603050405020304" pitchFamily="18" charset="0"/>
                  <a:ea typeface="Arial" panose="020B0604020202020204" pitchFamily="34" charset="0"/>
                </a:endParaRPr>
              </a:p>
              <a:p>
                <a:pPr marL="342900" marR="0" lvl="0" indent="-34290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Times New Roman" panose="02020603050405020304" pitchFamily="18" charset="0"/>
                  <a:buChar char="-"/>
                </a:pP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Có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bệnh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toàn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thân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nặng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.</a:t>
                </a:r>
                <a:endParaRPr lang="en-US" sz="2400" dirty="0">
                  <a:effectLst/>
                  <a:latin typeface="Times New Roman" panose="02020603050405020304" pitchFamily="18" charset="0"/>
                  <a:ea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333500"/>
                <a:ext cx="9906000" cy="7294305"/>
              </a:xfrm>
              <a:prstGeom prst="rect">
                <a:avLst/>
              </a:prstGeom>
              <a:blipFill rotWithShape="0">
                <a:blip r:embed="rId2"/>
                <a:stretch>
                  <a:fillRect l="-862" r="-923" b="-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629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3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8928656" y="-7081838"/>
            <a:ext cx="9525" cy="16230600"/>
          </a:xfrm>
          <a:prstGeom prst="rect">
            <a:avLst/>
          </a:prstGeom>
          <a:solidFill>
            <a:srgbClr val="EDEADE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9320669"/>
            <a:ext cx="518740" cy="149378"/>
            <a:chOff x="0" y="0"/>
            <a:chExt cx="1764111" cy="508000"/>
          </a:xfrm>
        </p:grpSpPr>
        <p:sp>
          <p:nvSpPr>
            <p:cNvPr id="4" name="Freeform 4"/>
            <p:cNvSpPr/>
            <p:nvPr/>
          </p:nvSpPr>
          <p:spPr>
            <a:xfrm>
              <a:off x="0" y="215900"/>
              <a:ext cx="1468201" cy="76200"/>
            </a:xfrm>
            <a:custGeom>
              <a:avLst/>
              <a:gdLst/>
              <a:ahLst/>
              <a:cxnLst/>
              <a:rect l="l" t="t" r="r" b="b"/>
              <a:pathLst>
                <a:path w="1468201" h="76200">
                  <a:moveTo>
                    <a:pt x="0" y="0"/>
                  </a:moveTo>
                  <a:lnTo>
                    <a:pt x="1468201" y="0"/>
                  </a:lnTo>
                  <a:lnTo>
                    <a:pt x="146820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EDEADE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389461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EDEADE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3543377" y="8321976"/>
            <a:ext cx="1065518" cy="936324"/>
          </a:xfrm>
          <a:custGeom>
            <a:avLst/>
            <a:gdLst/>
            <a:ahLst/>
            <a:cxnLst/>
            <a:rect l="l" t="t" r="r" b="b"/>
            <a:pathLst>
              <a:path w="1065518" h="936324">
                <a:moveTo>
                  <a:pt x="0" y="0"/>
                </a:moveTo>
                <a:lnTo>
                  <a:pt x="1065518" y="0"/>
                </a:lnTo>
                <a:lnTo>
                  <a:pt x="1065518" y="936324"/>
                </a:lnTo>
                <a:lnTo>
                  <a:pt x="0" y="936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18118" y="352425"/>
            <a:ext cx="16230600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EDEADE"/>
                </a:solidFill>
                <a:latin typeface="Arial Heavy"/>
              </a:rPr>
              <a:t>CASE STUDY 4 : ĐẶT KÍNH 3 TIÊU CỰ TRÊN MẮT BỆNH LÝ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93361" y="3820554"/>
            <a:ext cx="15501278" cy="1965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EDEADE"/>
                </a:solidFill>
                <a:latin typeface="Arial Light"/>
              </a:rPr>
              <a:t>2 Bệnh nhân có yêu cầu đặt kính PANOPTIX / bệnh lý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EDEADE"/>
                </a:solidFill>
                <a:latin typeface="Arial Light"/>
              </a:rPr>
              <a:t>1. Tiểu đường  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EDEADE"/>
                </a:solidFill>
                <a:latin typeface="Arial Light"/>
              </a:rPr>
              <a:t>2.Hội chứng thận hư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70907" y="8568728"/>
            <a:ext cx="8346185" cy="689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EDEADE"/>
                </a:solidFill>
                <a:latin typeface="Arial Light"/>
              </a:rPr>
              <a:t>Cân nhắc đặt kính 3 tiêu trên mắt bệnh lý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9175" y="1461528"/>
            <a:ext cx="14839996" cy="4588214"/>
            <a:chOff x="0" y="0"/>
            <a:chExt cx="19786662" cy="6117619"/>
          </a:xfrm>
        </p:grpSpPr>
        <p:sp>
          <p:nvSpPr>
            <p:cNvPr id="3" name="TextBox 3"/>
            <p:cNvSpPr txBox="1"/>
            <p:nvPr/>
          </p:nvSpPr>
          <p:spPr>
            <a:xfrm>
              <a:off x="0" y="5267879"/>
              <a:ext cx="19786662" cy="849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00"/>
                </a:lnSpc>
              </a:pPr>
              <a:r>
                <a:rPr lang="en-US" sz="3500">
                  <a:solidFill>
                    <a:srgbClr val="423F39"/>
                  </a:solidFill>
                  <a:latin typeface="Arial Semi-Bold"/>
                </a:rPr>
                <a:t>MỘT SỐ KINH NGHIỆM BƯỚC ĐẦU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47650"/>
              <a:ext cx="19786662" cy="5403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239"/>
                </a:lnSpc>
              </a:pPr>
              <a:r>
                <a:rPr lang="en-US" sz="12699">
                  <a:solidFill>
                    <a:srgbClr val="423F39"/>
                  </a:solidFill>
                  <a:latin typeface="Arial Heavy"/>
                </a:rPr>
                <a:t>KÍNH 3 TIÊU CỰ</a:t>
              </a:r>
            </a:p>
            <a:p>
              <a:pPr>
                <a:lnSpc>
                  <a:spcPts val="15239"/>
                </a:lnSpc>
              </a:pPr>
              <a:r>
                <a:rPr lang="en-US" sz="12699">
                  <a:solidFill>
                    <a:srgbClr val="423F39"/>
                  </a:solidFill>
                  <a:latin typeface="Arial Heavy"/>
                </a:rPr>
                <a:t>PANOPTIX</a:t>
              </a:r>
            </a:p>
          </p:txBody>
        </p:sp>
      </p:grpSp>
      <p:sp>
        <p:nvSpPr>
          <p:cNvPr id="5" name="AutoShape 5"/>
          <p:cNvSpPr/>
          <p:nvPr/>
        </p:nvSpPr>
        <p:spPr>
          <a:xfrm rot="-5400000">
            <a:off x="9139237" y="-6945010"/>
            <a:ext cx="9525" cy="16230600"/>
          </a:xfrm>
          <a:prstGeom prst="rect">
            <a:avLst/>
          </a:prstGeom>
          <a:solidFill>
            <a:srgbClr val="423F39"/>
          </a:solidFill>
        </p:spPr>
      </p:sp>
      <p:sp>
        <p:nvSpPr>
          <p:cNvPr id="6" name="AutoShape 6"/>
          <p:cNvSpPr/>
          <p:nvPr/>
        </p:nvSpPr>
        <p:spPr>
          <a:xfrm rot="-5400000">
            <a:off x="6067213" y="1232777"/>
            <a:ext cx="9525" cy="10086550"/>
          </a:xfrm>
          <a:prstGeom prst="rect">
            <a:avLst/>
          </a:prstGeom>
          <a:solidFill>
            <a:srgbClr val="423F39"/>
          </a:solidFill>
        </p:spPr>
      </p:sp>
      <p:grpSp>
        <p:nvGrpSpPr>
          <p:cNvPr id="7" name="Group 7"/>
          <p:cNvGrpSpPr/>
          <p:nvPr/>
        </p:nvGrpSpPr>
        <p:grpSpPr>
          <a:xfrm>
            <a:off x="1028700" y="9320669"/>
            <a:ext cx="518740" cy="149378"/>
            <a:chOff x="0" y="0"/>
            <a:chExt cx="1764111" cy="508000"/>
          </a:xfrm>
        </p:grpSpPr>
        <p:sp>
          <p:nvSpPr>
            <p:cNvPr id="8" name="Freeform 8"/>
            <p:cNvSpPr/>
            <p:nvPr/>
          </p:nvSpPr>
          <p:spPr>
            <a:xfrm>
              <a:off x="0" y="215900"/>
              <a:ext cx="1468201" cy="76200"/>
            </a:xfrm>
            <a:custGeom>
              <a:avLst/>
              <a:gdLst/>
              <a:ahLst/>
              <a:cxnLst/>
              <a:rect l="l" t="t" r="r" b="b"/>
              <a:pathLst>
                <a:path w="1468201" h="76200">
                  <a:moveTo>
                    <a:pt x="0" y="0"/>
                  </a:moveTo>
                  <a:lnTo>
                    <a:pt x="1468201" y="0"/>
                  </a:lnTo>
                  <a:lnTo>
                    <a:pt x="146820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423F39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389461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423F39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11115250" y="3466011"/>
            <a:ext cx="5756157" cy="5565554"/>
          </a:xfrm>
          <a:custGeom>
            <a:avLst/>
            <a:gdLst/>
            <a:ahLst/>
            <a:cxnLst/>
            <a:rect l="l" t="t" r="r" b="b"/>
            <a:pathLst>
              <a:path w="5756157" h="5565554">
                <a:moveTo>
                  <a:pt x="0" y="0"/>
                </a:moveTo>
                <a:lnTo>
                  <a:pt x="5756157" y="0"/>
                </a:lnTo>
                <a:lnTo>
                  <a:pt x="5756157" y="5565554"/>
                </a:lnTo>
                <a:lnTo>
                  <a:pt x="0" y="55655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112" t="-22696" r="-54782"/>
            </a:stretch>
          </a:blipFill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3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8928656" y="-7081838"/>
            <a:ext cx="9525" cy="16230600"/>
          </a:xfrm>
          <a:prstGeom prst="rect">
            <a:avLst/>
          </a:prstGeom>
          <a:solidFill>
            <a:srgbClr val="EDEADE"/>
          </a:solidFill>
        </p:spPr>
      </p:sp>
      <p:grpSp>
        <p:nvGrpSpPr>
          <p:cNvPr id="3" name="Group 3"/>
          <p:cNvGrpSpPr/>
          <p:nvPr/>
        </p:nvGrpSpPr>
        <p:grpSpPr>
          <a:xfrm>
            <a:off x="1313058" y="9339084"/>
            <a:ext cx="518740" cy="149378"/>
            <a:chOff x="0" y="0"/>
            <a:chExt cx="1764111" cy="508000"/>
          </a:xfrm>
        </p:grpSpPr>
        <p:sp>
          <p:nvSpPr>
            <p:cNvPr id="4" name="Freeform 4"/>
            <p:cNvSpPr/>
            <p:nvPr/>
          </p:nvSpPr>
          <p:spPr>
            <a:xfrm>
              <a:off x="0" y="215900"/>
              <a:ext cx="1468201" cy="76200"/>
            </a:xfrm>
            <a:custGeom>
              <a:avLst/>
              <a:gdLst/>
              <a:ahLst/>
              <a:cxnLst/>
              <a:rect l="l" t="t" r="r" b="b"/>
              <a:pathLst>
                <a:path w="1468201" h="76200">
                  <a:moveTo>
                    <a:pt x="0" y="0"/>
                  </a:moveTo>
                  <a:lnTo>
                    <a:pt x="1468201" y="0"/>
                  </a:lnTo>
                  <a:lnTo>
                    <a:pt x="146820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EDEADE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389461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EDEADE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547440" y="2927064"/>
            <a:ext cx="6935038" cy="87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EDEADE"/>
                </a:solidFill>
                <a:latin typeface="Arial Bold"/>
              </a:rPr>
              <a:t>ĐỂ ĐẠT LỢI ÍCH TỐI ĐA 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31798" y="4479852"/>
            <a:ext cx="12054243" cy="1965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7"/>
              </a:lnSpc>
              <a:spcBef>
                <a:spcPct val="0"/>
              </a:spcBef>
            </a:pPr>
            <a:r>
              <a:rPr lang="en-US" sz="3598">
                <a:solidFill>
                  <a:srgbClr val="EDEADE"/>
                </a:solidFill>
                <a:latin typeface="Arial Light"/>
              </a:rPr>
              <a:t>-KHÁM CHÍNH XÁC TRƯỚC PHẪU THUẬT</a:t>
            </a:r>
          </a:p>
          <a:p>
            <a:pPr>
              <a:lnSpc>
                <a:spcPts val="5037"/>
              </a:lnSpc>
              <a:spcBef>
                <a:spcPct val="0"/>
              </a:spcBef>
            </a:pPr>
            <a:r>
              <a:rPr lang="en-US" sz="3598">
                <a:solidFill>
                  <a:srgbClr val="EDEADE"/>
                </a:solidFill>
                <a:latin typeface="Arial Light"/>
              </a:rPr>
              <a:t>-KIỂM SOÁT LOẠN THỊ</a:t>
            </a:r>
          </a:p>
          <a:p>
            <a:pPr>
              <a:lnSpc>
                <a:spcPts val="5037"/>
              </a:lnSpc>
              <a:spcBef>
                <a:spcPct val="0"/>
              </a:spcBef>
            </a:pPr>
            <a:r>
              <a:rPr lang="en-US" sz="3598">
                <a:solidFill>
                  <a:srgbClr val="EDEADE"/>
                </a:solidFill>
                <a:latin typeface="Arial Light"/>
              </a:rPr>
              <a:t>-LỰA CHỌN BỆNH NHÂN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8928656" y="-7081838"/>
            <a:ext cx="9525" cy="16230600"/>
          </a:xfrm>
          <a:prstGeom prst="rect">
            <a:avLst/>
          </a:prstGeom>
          <a:solidFill>
            <a:srgbClr val="535046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9320669"/>
            <a:ext cx="518740" cy="149378"/>
            <a:chOff x="0" y="0"/>
            <a:chExt cx="1764111" cy="508000"/>
          </a:xfrm>
        </p:grpSpPr>
        <p:sp>
          <p:nvSpPr>
            <p:cNvPr id="4" name="Freeform 4"/>
            <p:cNvSpPr/>
            <p:nvPr/>
          </p:nvSpPr>
          <p:spPr>
            <a:xfrm>
              <a:off x="0" y="215900"/>
              <a:ext cx="1468201" cy="76200"/>
            </a:xfrm>
            <a:custGeom>
              <a:avLst/>
              <a:gdLst/>
              <a:ahLst/>
              <a:cxnLst/>
              <a:rect l="l" t="t" r="r" b="b"/>
              <a:pathLst>
                <a:path w="1468201" h="76200">
                  <a:moveTo>
                    <a:pt x="0" y="0"/>
                  </a:moveTo>
                  <a:lnTo>
                    <a:pt x="1468201" y="0"/>
                  </a:lnTo>
                  <a:lnTo>
                    <a:pt x="146820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535046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389461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535046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2678216" y="2841681"/>
            <a:ext cx="12931569" cy="4603638"/>
          </a:xfrm>
          <a:custGeom>
            <a:avLst/>
            <a:gdLst/>
            <a:ahLst/>
            <a:cxnLst/>
            <a:rect l="l" t="t" r="r" b="b"/>
            <a:pathLst>
              <a:path w="12931569" h="4603638">
                <a:moveTo>
                  <a:pt x="0" y="0"/>
                </a:moveTo>
                <a:lnTo>
                  <a:pt x="12931568" y="0"/>
                </a:lnTo>
                <a:lnTo>
                  <a:pt x="12931568" y="4603638"/>
                </a:lnTo>
                <a:lnTo>
                  <a:pt x="0" y="46036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750473" y="8252515"/>
            <a:ext cx="1048126" cy="1068154"/>
          </a:xfrm>
          <a:custGeom>
            <a:avLst/>
            <a:gdLst/>
            <a:ahLst/>
            <a:cxnLst/>
            <a:rect l="l" t="t" r="r" b="b"/>
            <a:pathLst>
              <a:path w="1048126" h="1068154">
                <a:moveTo>
                  <a:pt x="0" y="0"/>
                </a:moveTo>
                <a:lnTo>
                  <a:pt x="1048126" y="0"/>
                </a:lnTo>
                <a:lnTo>
                  <a:pt x="1048126" y="1068154"/>
                </a:lnTo>
                <a:lnTo>
                  <a:pt x="0" y="10681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18118" y="352425"/>
            <a:ext cx="16230600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423F39"/>
                </a:solidFill>
                <a:latin typeface="Arial Heavy"/>
              </a:rPr>
              <a:t>TƯ VẤN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98599" y="8229016"/>
            <a:ext cx="6256438" cy="116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423F39"/>
                </a:solidFill>
                <a:latin typeface="Arial Light"/>
              </a:rPr>
              <a:t>Không hứa hẹn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423F39"/>
                </a:solidFill>
                <a:latin typeface="Arial Light"/>
              </a:rPr>
              <a:t>Không để mong chờ quá nhiều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3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8928656" y="-7081838"/>
            <a:ext cx="9525" cy="16230600"/>
          </a:xfrm>
          <a:prstGeom prst="rect">
            <a:avLst/>
          </a:prstGeom>
          <a:solidFill>
            <a:srgbClr val="EDEADE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9320669"/>
            <a:ext cx="518740" cy="149378"/>
            <a:chOff x="0" y="0"/>
            <a:chExt cx="1764111" cy="508000"/>
          </a:xfrm>
        </p:grpSpPr>
        <p:sp>
          <p:nvSpPr>
            <p:cNvPr id="4" name="Freeform 4"/>
            <p:cNvSpPr/>
            <p:nvPr/>
          </p:nvSpPr>
          <p:spPr>
            <a:xfrm>
              <a:off x="0" y="215900"/>
              <a:ext cx="1468201" cy="76200"/>
            </a:xfrm>
            <a:custGeom>
              <a:avLst/>
              <a:gdLst/>
              <a:ahLst/>
              <a:cxnLst/>
              <a:rect l="l" t="t" r="r" b="b"/>
              <a:pathLst>
                <a:path w="1468201" h="76200">
                  <a:moveTo>
                    <a:pt x="0" y="0"/>
                  </a:moveTo>
                  <a:lnTo>
                    <a:pt x="1468201" y="0"/>
                  </a:lnTo>
                  <a:lnTo>
                    <a:pt x="146820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EDEADE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389461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EDEADE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028700" y="2060885"/>
            <a:ext cx="2950834" cy="3370508"/>
          </a:xfrm>
          <a:custGeom>
            <a:avLst/>
            <a:gdLst/>
            <a:ahLst/>
            <a:cxnLst/>
            <a:rect l="l" t="t" r="r" b="b"/>
            <a:pathLst>
              <a:path w="2950834" h="3370508">
                <a:moveTo>
                  <a:pt x="0" y="0"/>
                </a:moveTo>
                <a:lnTo>
                  <a:pt x="2950834" y="0"/>
                </a:lnTo>
                <a:lnTo>
                  <a:pt x="2950834" y="3370509"/>
                </a:lnTo>
                <a:lnTo>
                  <a:pt x="0" y="33705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837899" y="2060885"/>
            <a:ext cx="4095519" cy="3370508"/>
          </a:xfrm>
          <a:custGeom>
            <a:avLst/>
            <a:gdLst/>
            <a:ahLst/>
            <a:cxnLst/>
            <a:rect l="l" t="t" r="r" b="b"/>
            <a:pathLst>
              <a:path w="4095519" h="3370508">
                <a:moveTo>
                  <a:pt x="0" y="0"/>
                </a:moveTo>
                <a:lnTo>
                  <a:pt x="4095519" y="0"/>
                </a:lnTo>
                <a:lnTo>
                  <a:pt x="4095519" y="3370509"/>
                </a:lnTo>
                <a:lnTo>
                  <a:pt x="0" y="33705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117" r="-4117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178924" y="2060885"/>
            <a:ext cx="3339357" cy="3488677"/>
          </a:xfrm>
          <a:custGeom>
            <a:avLst/>
            <a:gdLst/>
            <a:ahLst/>
            <a:cxnLst/>
            <a:rect l="l" t="t" r="r" b="b"/>
            <a:pathLst>
              <a:path w="3339357" h="3488677">
                <a:moveTo>
                  <a:pt x="0" y="0"/>
                </a:moveTo>
                <a:lnTo>
                  <a:pt x="3339357" y="0"/>
                </a:lnTo>
                <a:lnTo>
                  <a:pt x="3339357" y="3488678"/>
                </a:lnTo>
                <a:lnTo>
                  <a:pt x="0" y="34886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933288" y="3474746"/>
            <a:ext cx="2329362" cy="660957"/>
          </a:xfrm>
          <a:custGeom>
            <a:avLst/>
            <a:gdLst/>
            <a:ahLst/>
            <a:cxnLst/>
            <a:rect l="l" t="t" r="r" b="b"/>
            <a:pathLst>
              <a:path w="2329362" h="660957">
                <a:moveTo>
                  <a:pt x="0" y="0"/>
                </a:moveTo>
                <a:lnTo>
                  <a:pt x="2329362" y="0"/>
                </a:lnTo>
                <a:lnTo>
                  <a:pt x="2329362" y="660956"/>
                </a:lnTo>
                <a:lnTo>
                  <a:pt x="0" y="6609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18118" y="352425"/>
            <a:ext cx="16230600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EDEADE"/>
                </a:solidFill>
                <a:latin typeface="Arial Heavy"/>
              </a:rPr>
              <a:t>ĐO ĐẠC</a:t>
            </a:r>
          </a:p>
        </p:txBody>
      </p:sp>
      <p:sp>
        <p:nvSpPr>
          <p:cNvPr id="11" name="Freeform 11"/>
          <p:cNvSpPr/>
          <p:nvPr/>
        </p:nvSpPr>
        <p:spPr>
          <a:xfrm>
            <a:off x="1028700" y="8270186"/>
            <a:ext cx="2487657" cy="705873"/>
          </a:xfrm>
          <a:custGeom>
            <a:avLst/>
            <a:gdLst/>
            <a:ahLst/>
            <a:cxnLst/>
            <a:rect l="l" t="t" r="r" b="b"/>
            <a:pathLst>
              <a:path w="2487657" h="705873">
                <a:moveTo>
                  <a:pt x="0" y="0"/>
                </a:moveTo>
                <a:lnTo>
                  <a:pt x="2487657" y="0"/>
                </a:lnTo>
                <a:lnTo>
                  <a:pt x="2487657" y="705872"/>
                </a:lnTo>
                <a:lnTo>
                  <a:pt x="0" y="7058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465914" y="6839800"/>
            <a:ext cx="6824213" cy="1085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EDEADE"/>
                </a:solidFill>
                <a:latin typeface="Arial Light"/>
              </a:rPr>
              <a:t>hird-generation formulas  (SRK/T, Holladay 1, Hoffer Q) 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30595" y="8355775"/>
            <a:ext cx="6859532" cy="1114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EDEADE"/>
                </a:solidFill>
                <a:latin typeface="Arial Light"/>
              </a:rPr>
              <a:t>ourth-generation formulas  (Haigis, Barrett Universal II).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471752" y="6912749"/>
            <a:ext cx="2928480" cy="1835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EDEADE"/>
                </a:solidFill>
                <a:latin typeface="Arial Bold"/>
              </a:rPr>
              <a:t>Target </a:t>
            </a:r>
          </a:p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EDEADE"/>
                </a:solidFill>
                <a:latin typeface="Arial Bold"/>
              </a:rPr>
              <a:t>refraction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789258" y="7728754"/>
            <a:ext cx="641337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EDEADE"/>
                </a:solidFill>
                <a:latin typeface="Noto Sans Bold"/>
              </a:rPr>
              <a:t>F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789258" y="6085103"/>
            <a:ext cx="676656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EDEADE"/>
                </a:solidFill>
                <a:latin typeface="Noto Sans Bold"/>
              </a:rPr>
              <a:t>T</a:t>
            </a:r>
          </a:p>
        </p:txBody>
      </p:sp>
      <p:sp>
        <p:nvSpPr>
          <p:cNvPr id="17" name="Freeform 17"/>
          <p:cNvSpPr/>
          <p:nvPr/>
        </p:nvSpPr>
        <p:spPr>
          <a:xfrm>
            <a:off x="11527709" y="7639951"/>
            <a:ext cx="2487657" cy="705873"/>
          </a:xfrm>
          <a:custGeom>
            <a:avLst/>
            <a:gdLst/>
            <a:ahLst/>
            <a:cxnLst/>
            <a:rect l="l" t="t" r="r" b="b"/>
            <a:pathLst>
              <a:path w="2487657" h="705873">
                <a:moveTo>
                  <a:pt x="0" y="0"/>
                </a:moveTo>
                <a:lnTo>
                  <a:pt x="2487657" y="0"/>
                </a:lnTo>
                <a:lnTo>
                  <a:pt x="2487657" y="705873"/>
                </a:lnTo>
                <a:lnTo>
                  <a:pt x="0" y="7058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8928656" y="-7081838"/>
            <a:ext cx="9525" cy="16230600"/>
          </a:xfrm>
          <a:prstGeom prst="rect">
            <a:avLst/>
          </a:prstGeom>
          <a:solidFill>
            <a:srgbClr val="535046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9320669"/>
            <a:ext cx="518740" cy="149378"/>
            <a:chOff x="0" y="0"/>
            <a:chExt cx="1764111" cy="508000"/>
          </a:xfrm>
        </p:grpSpPr>
        <p:sp>
          <p:nvSpPr>
            <p:cNvPr id="4" name="Freeform 4"/>
            <p:cNvSpPr/>
            <p:nvPr/>
          </p:nvSpPr>
          <p:spPr>
            <a:xfrm>
              <a:off x="0" y="215900"/>
              <a:ext cx="1468201" cy="76200"/>
            </a:xfrm>
            <a:custGeom>
              <a:avLst/>
              <a:gdLst/>
              <a:ahLst/>
              <a:cxnLst/>
              <a:rect l="l" t="t" r="r" b="b"/>
              <a:pathLst>
                <a:path w="1468201" h="76200">
                  <a:moveTo>
                    <a:pt x="0" y="0"/>
                  </a:moveTo>
                  <a:lnTo>
                    <a:pt x="1468201" y="0"/>
                  </a:lnTo>
                  <a:lnTo>
                    <a:pt x="146820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535046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389461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535046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288070" y="4519917"/>
            <a:ext cx="7855930" cy="4417711"/>
          </a:xfrm>
          <a:custGeom>
            <a:avLst/>
            <a:gdLst/>
            <a:ahLst/>
            <a:cxnLst/>
            <a:rect l="l" t="t" r="r" b="b"/>
            <a:pathLst>
              <a:path w="7855930" h="4417711">
                <a:moveTo>
                  <a:pt x="0" y="0"/>
                </a:moveTo>
                <a:lnTo>
                  <a:pt x="7855930" y="0"/>
                </a:lnTo>
                <a:lnTo>
                  <a:pt x="7855930" y="4417711"/>
                </a:lnTo>
                <a:lnTo>
                  <a:pt x="0" y="44177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068186" y="1529946"/>
            <a:ext cx="6746492" cy="3868899"/>
          </a:xfrm>
          <a:custGeom>
            <a:avLst/>
            <a:gdLst/>
            <a:ahLst/>
            <a:cxnLst/>
            <a:rect l="l" t="t" r="r" b="b"/>
            <a:pathLst>
              <a:path w="6746492" h="3868899">
                <a:moveTo>
                  <a:pt x="0" y="0"/>
                </a:moveTo>
                <a:lnTo>
                  <a:pt x="6746491" y="0"/>
                </a:lnTo>
                <a:lnTo>
                  <a:pt x="6746491" y="3868899"/>
                </a:lnTo>
                <a:lnTo>
                  <a:pt x="0" y="38688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30941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18118" y="352425"/>
            <a:ext cx="16230600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35046"/>
                </a:solidFill>
                <a:latin typeface="Arial Heavy"/>
              </a:rPr>
              <a:t>TƯ VẤN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68186" y="5747691"/>
            <a:ext cx="6746492" cy="3242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535046"/>
                </a:solidFill>
                <a:latin typeface="Arial Bold"/>
              </a:rPr>
              <a:t>A. YẾU TỐ CHỦ QUAN:</a:t>
            </a:r>
          </a:p>
          <a:p>
            <a:pPr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535046"/>
                </a:solidFill>
                <a:latin typeface="Arial Light"/>
              </a:rPr>
              <a:t>-Bệnh nhân đòi hỏi cao</a:t>
            </a:r>
          </a:p>
          <a:p>
            <a:pPr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535046"/>
                </a:solidFill>
                <a:latin typeface="Arial Light"/>
              </a:rPr>
              <a:t>-Bệnh nhân mong chờ không thực tế</a:t>
            </a:r>
          </a:p>
          <a:p>
            <a:pPr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535046"/>
                </a:solidFill>
                <a:latin typeface="Arial Light"/>
              </a:rPr>
              <a:t>-Nghề nghiệp lái xe ban đêm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3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8928656" y="-7081838"/>
            <a:ext cx="9525" cy="16230600"/>
          </a:xfrm>
          <a:prstGeom prst="rect">
            <a:avLst/>
          </a:prstGeom>
          <a:solidFill>
            <a:srgbClr val="EDEADE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9320669"/>
            <a:ext cx="518740" cy="149378"/>
            <a:chOff x="0" y="0"/>
            <a:chExt cx="1764111" cy="508000"/>
          </a:xfrm>
        </p:grpSpPr>
        <p:sp>
          <p:nvSpPr>
            <p:cNvPr id="4" name="Freeform 4"/>
            <p:cNvSpPr/>
            <p:nvPr/>
          </p:nvSpPr>
          <p:spPr>
            <a:xfrm>
              <a:off x="0" y="215900"/>
              <a:ext cx="1468201" cy="76200"/>
            </a:xfrm>
            <a:custGeom>
              <a:avLst/>
              <a:gdLst/>
              <a:ahLst/>
              <a:cxnLst/>
              <a:rect l="l" t="t" r="r" b="b"/>
              <a:pathLst>
                <a:path w="1468201" h="76200">
                  <a:moveTo>
                    <a:pt x="0" y="0"/>
                  </a:moveTo>
                  <a:lnTo>
                    <a:pt x="1468201" y="0"/>
                  </a:lnTo>
                  <a:lnTo>
                    <a:pt x="146820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EDEADE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389461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EDEADE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18118" y="352425"/>
            <a:ext cx="16230600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EDEADE"/>
                </a:solidFill>
                <a:latin typeface="Arial Heavy"/>
              </a:rPr>
              <a:t>CHỌN BỆNH NHÂN, TIÊU CHUẨN LOẠITRỪ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88070" y="3005073"/>
            <a:ext cx="15760648" cy="4518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EDEADE"/>
                </a:solidFill>
                <a:latin typeface="Arial Bold"/>
              </a:rPr>
              <a:t>B. YẾU TỐ Y KHOA: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EDEADE"/>
                </a:solidFill>
                <a:latin typeface="Arial Light"/>
              </a:rPr>
              <a:t>- Bệnh nhân Cận Thị nặng hoặc có Loạn Thị từ 1 Diop trở lên.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EDEADE"/>
                </a:solidFill>
                <a:latin typeface="Arial Light"/>
              </a:rPr>
              <a:t>-Tiền sử phẫu thuật, chấn thương.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EDEADE"/>
                </a:solidFill>
                <a:latin typeface="Arial Light"/>
              </a:rPr>
              <a:t>-Bệnh lý kèm theo gây ảnh hưởng đến thị lực sau mổ.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EDEADE"/>
                </a:solidFill>
                <a:latin typeface="Arial Light"/>
              </a:rPr>
              <a:t>-Biến chứng trong phẫu thuật.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EDEADE"/>
                </a:solidFill>
                <a:latin typeface="Arial Light"/>
              </a:rPr>
              <a:t>-Bệnh nhân đã cao tuổi và độ thích nghi kém.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EDEADE"/>
                </a:solidFill>
                <a:latin typeface="Arial Light"/>
              </a:rPr>
              <a:t>-Mắt độc nhất.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8928656" y="-7081838"/>
            <a:ext cx="9525" cy="16230600"/>
          </a:xfrm>
          <a:prstGeom prst="rect">
            <a:avLst/>
          </a:prstGeom>
          <a:solidFill>
            <a:srgbClr val="535046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9320669"/>
            <a:ext cx="518740" cy="149378"/>
            <a:chOff x="0" y="0"/>
            <a:chExt cx="1764111" cy="508000"/>
          </a:xfrm>
        </p:grpSpPr>
        <p:sp>
          <p:nvSpPr>
            <p:cNvPr id="4" name="Freeform 4"/>
            <p:cNvSpPr/>
            <p:nvPr/>
          </p:nvSpPr>
          <p:spPr>
            <a:xfrm>
              <a:off x="0" y="215900"/>
              <a:ext cx="1468201" cy="76200"/>
            </a:xfrm>
            <a:custGeom>
              <a:avLst/>
              <a:gdLst/>
              <a:ahLst/>
              <a:cxnLst/>
              <a:rect l="l" t="t" r="r" b="b"/>
              <a:pathLst>
                <a:path w="1468201" h="76200">
                  <a:moveTo>
                    <a:pt x="0" y="0"/>
                  </a:moveTo>
                  <a:lnTo>
                    <a:pt x="1468201" y="0"/>
                  </a:lnTo>
                  <a:lnTo>
                    <a:pt x="146820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423F39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389461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423F39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8700" y="2005819"/>
            <a:ext cx="16020018" cy="6223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535046"/>
                </a:solidFill>
                <a:latin typeface="Arial Light"/>
              </a:rPr>
              <a:t>Chọn bệnh nhân có động lực cao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535046"/>
                </a:solidFill>
                <a:latin typeface="Arial Light"/>
              </a:rPr>
              <a:t>Đồng tử nhỏ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535046"/>
                </a:solidFill>
                <a:latin typeface="Arial Light"/>
              </a:rPr>
              <a:t>Không có các yếu tố gây ảnh hưởng thị lực: loạn thị ≥ 1D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535046"/>
                </a:solidFill>
                <a:latin typeface="Arial Light"/>
              </a:rPr>
              <a:t>Có kế hoạch dự phòng khi bệnh nhân không hài lòng  ( thủ thuật dự phòng khi loạn thị...)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535046"/>
                </a:solidFill>
                <a:latin typeface="Arial Light"/>
              </a:rPr>
              <a:t>Có bản trình bày rõ ràng trước khi tư vấn cho bệnh nhân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535046"/>
                </a:solidFill>
                <a:latin typeface="Arial Light"/>
              </a:rPr>
              <a:t>Bệnh nhân có bản thông tin trước khi được tư vấn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535046"/>
                </a:solidFill>
                <a:latin typeface="Arial Light"/>
              </a:rPr>
              <a:t>Kiểm tra kích thước đồng tử dưới điều kiện ánh sáng khác nhau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535046"/>
                </a:solidFill>
                <a:latin typeface="Arial Light"/>
              </a:rPr>
              <a:t>Đo đạc chính xác tối đa.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535046"/>
                </a:solidFill>
                <a:latin typeface="Arial Light"/>
              </a:rPr>
              <a:t>Kiểm tra các vấn đề giác mạc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535046"/>
                </a:solidFill>
                <a:latin typeface="Arial Light"/>
              </a:rPr>
              <a:t>Có kế hoạch tạo đường rạch giác mạc cẩn thận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8118" y="352425"/>
            <a:ext cx="16230600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35046"/>
                </a:solidFill>
                <a:latin typeface="Arial Heavy"/>
              </a:rPr>
              <a:t>CÁC ĐIỂM QUAN TRỌNG TRƯỚC KHI PHẪU THUẬT</a:t>
            </a:r>
          </a:p>
          <a:p>
            <a:pPr>
              <a:lnSpc>
                <a:spcPts val="4799"/>
              </a:lnSpc>
            </a:pPr>
            <a:endParaRPr lang="en-US" sz="3999">
              <a:solidFill>
                <a:srgbClr val="535046"/>
              </a:solidFill>
              <a:latin typeface="Arial Heavy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3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8928656" y="-7081838"/>
            <a:ext cx="9525" cy="16230600"/>
          </a:xfrm>
          <a:prstGeom prst="rect">
            <a:avLst/>
          </a:prstGeom>
          <a:solidFill>
            <a:srgbClr val="EDEADE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9320669"/>
            <a:ext cx="518740" cy="149378"/>
            <a:chOff x="0" y="0"/>
            <a:chExt cx="1764111" cy="508000"/>
          </a:xfrm>
        </p:grpSpPr>
        <p:sp>
          <p:nvSpPr>
            <p:cNvPr id="4" name="Freeform 4"/>
            <p:cNvSpPr/>
            <p:nvPr/>
          </p:nvSpPr>
          <p:spPr>
            <a:xfrm>
              <a:off x="0" y="215900"/>
              <a:ext cx="1468201" cy="76200"/>
            </a:xfrm>
            <a:custGeom>
              <a:avLst/>
              <a:gdLst/>
              <a:ahLst/>
              <a:cxnLst/>
              <a:rect l="l" t="t" r="r" b="b"/>
              <a:pathLst>
                <a:path w="1468201" h="76200">
                  <a:moveTo>
                    <a:pt x="0" y="0"/>
                  </a:moveTo>
                  <a:lnTo>
                    <a:pt x="1468201" y="0"/>
                  </a:lnTo>
                  <a:lnTo>
                    <a:pt x="146820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423F39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389461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423F39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18118" y="352425"/>
            <a:ext cx="16230600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EDEADE"/>
                </a:solidFill>
                <a:latin typeface="Arial Heavy"/>
              </a:rPr>
              <a:t>CÁC ĐIỂM QUAN TRỌNG TRONG KHI PHẪU THUẬT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82964" y="3613506"/>
            <a:ext cx="15500907" cy="334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2712" lvl="1" indent="-401356" algn="just">
              <a:lnSpc>
                <a:spcPts val="5205"/>
              </a:lnSpc>
              <a:buFont typeface="Arial"/>
              <a:buChar char="•"/>
            </a:pPr>
            <a:r>
              <a:rPr lang="en-US" sz="3717">
                <a:solidFill>
                  <a:srgbClr val="EDEADE"/>
                </a:solidFill>
                <a:latin typeface="Arial Light"/>
              </a:rPr>
              <a:t>Quay video mọi cuộc phẫu thuật  </a:t>
            </a:r>
          </a:p>
          <a:p>
            <a:pPr marL="802712" lvl="1" indent="-401356" algn="just">
              <a:lnSpc>
                <a:spcPts val="5205"/>
              </a:lnSpc>
              <a:buFont typeface="Arial"/>
              <a:buChar char="•"/>
            </a:pPr>
            <a:r>
              <a:rPr lang="en-US" sz="3717">
                <a:solidFill>
                  <a:srgbClr val="EDEADE"/>
                </a:solidFill>
                <a:latin typeface="Arial Light"/>
              </a:rPr>
              <a:t>Không kéo căng mống</a:t>
            </a:r>
          </a:p>
          <a:p>
            <a:pPr marL="802712" lvl="1" indent="-401356" algn="just">
              <a:lnSpc>
                <a:spcPts val="5205"/>
              </a:lnSpc>
              <a:buFont typeface="Arial"/>
              <a:buChar char="•"/>
            </a:pPr>
            <a:r>
              <a:rPr lang="en-US" sz="3717">
                <a:solidFill>
                  <a:srgbClr val="EDEADE"/>
                </a:solidFill>
                <a:latin typeface="Arial Light"/>
              </a:rPr>
              <a:t>Sử dụng marker giác mạc (xé bao)</a:t>
            </a:r>
          </a:p>
          <a:p>
            <a:pPr marL="802712" lvl="1" indent="-401356" algn="just">
              <a:lnSpc>
                <a:spcPts val="5205"/>
              </a:lnSpc>
              <a:buFont typeface="Arial"/>
              <a:buChar char="•"/>
            </a:pPr>
            <a:r>
              <a:rPr lang="en-US" sz="3717">
                <a:solidFill>
                  <a:srgbClr val="EDEADE"/>
                </a:solidFill>
                <a:latin typeface="Arial Light"/>
              </a:rPr>
              <a:t>Dự phòng tháo kính dễ dàng (hút tế bào biểu  mô mặt dưới bao trước)</a:t>
            </a:r>
          </a:p>
          <a:p>
            <a:pPr marL="802712" lvl="1" indent="-401356" algn="just">
              <a:lnSpc>
                <a:spcPts val="5205"/>
              </a:lnSpc>
              <a:buFont typeface="Arial"/>
              <a:buChar char="•"/>
            </a:pPr>
            <a:r>
              <a:rPr lang="en-US" sz="3717">
                <a:solidFill>
                  <a:srgbClr val="EDEADE"/>
                </a:solidFill>
                <a:latin typeface="Arial Light"/>
              </a:rPr>
              <a:t>Định tâm kính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9139237" y="-6945010"/>
            <a:ext cx="9525" cy="16230600"/>
          </a:xfrm>
          <a:prstGeom prst="rect">
            <a:avLst/>
          </a:prstGeom>
          <a:solidFill>
            <a:srgbClr val="535046"/>
          </a:solidFill>
        </p:spPr>
      </p:sp>
      <p:sp>
        <p:nvSpPr>
          <p:cNvPr id="3" name="Freeform 3"/>
          <p:cNvSpPr/>
          <p:nvPr/>
        </p:nvSpPr>
        <p:spPr>
          <a:xfrm>
            <a:off x="1028700" y="4246627"/>
            <a:ext cx="16230600" cy="4599050"/>
          </a:xfrm>
          <a:custGeom>
            <a:avLst/>
            <a:gdLst/>
            <a:ahLst/>
            <a:cxnLst/>
            <a:rect l="l" t="t" r="r" b="b"/>
            <a:pathLst>
              <a:path w="16230600" h="4599050">
                <a:moveTo>
                  <a:pt x="0" y="0"/>
                </a:moveTo>
                <a:lnTo>
                  <a:pt x="16230600" y="0"/>
                </a:lnTo>
                <a:lnTo>
                  <a:pt x="16230600" y="4599050"/>
                </a:lnTo>
                <a:lnTo>
                  <a:pt x="0" y="45990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4" t="-16224" b="-8831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80293" y="2008041"/>
            <a:ext cx="15345110" cy="1629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06"/>
              </a:lnSpc>
            </a:pPr>
            <a:r>
              <a:rPr lang="en-US" sz="9505">
                <a:solidFill>
                  <a:srgbClr val="423F39"/>
                </a:solidFill>
                <a:latin typeface="Arial Heavy"/>
              </a:rPr>
              <a:t>THANKS FOR LISTENING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47800" y="723900"/>
            <a:ext cx="14935200" cy="9110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34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32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32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32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32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3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Trước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mổ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ghi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nhận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đặc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điểm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dịch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tể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học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mức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độ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thể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thủy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tinh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đục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thị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lực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nhãn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áp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độ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loạn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thị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trước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mổ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 </a:t>
            </a:r>
            <a:endParaRPr lang="en-US" sz="3200" dirty="0"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Sau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mổ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đánh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giá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thị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lực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(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nhìn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xa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trung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gian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gần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)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chưa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chỉnh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kính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chỉnh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kính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tối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đa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nhãn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áp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khúc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xạ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cầu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tồn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dư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độ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loạn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thị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mổ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độ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nhạy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cảm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tương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phản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đường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cong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mất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hội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tụ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(defocus curve),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vị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trí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IOL,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mức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độ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hài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lòng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BN,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chức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năng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thị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giác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(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bằng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bộ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câu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hỏi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VF-14),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rối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loạn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thị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giác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biến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chứng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mổ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tần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suất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đeo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kính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khi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BN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đặt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TTTNT</a:t>
            </a:r>
            <a:r>
              <a:rPr lang="en-US" sz="3200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EDOF</a:t>
            </a:r>
            <a:r>
              <a:rPr lang="vi-VN" sz="32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không nhiễu xạ</a:t>
            </a:r>
            <a:r>
              <a:rPr lang="vi-VN" sz="3200" i="1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A</a:t>
            </a:r>
            <a:r>
              <a:rPr lang="vi-VN" sz="32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crysof 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IQ V</a:t>
            </a:r>
            <a:r>
              <a:rPr lang="vi-VN" sz="32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ivity </a:t>
            </a:r>
            <a:r>
              <a:rPr lang="en-US" sz="3200" dirty="0" err="1" smtClean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cả</a:t>
            </a:r>
            <a:r>
              <a:rPr lang="en-US" sz="3200" dirty="0" smtClean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2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mắt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 Theo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dõi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mổ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đánh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giá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kết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quả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1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tuần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1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tháng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3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tháng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  <a:endParaRPr lang="en-US" sz="3200" dirty="0"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r>
              <a:rPr lang="en-US" sz="3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n-US" sz="3200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sz="3200" dirty="0"/>
          </a:p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19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76400" y="800100"/>
            <a:ext cx="5615640" cy="7425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32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32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BN </a:t>
            </a:r>
            <a:r>
              <a:rPr lang="en-US" sz="32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32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phẫu</a:t>
            </a:r>
            <a:r>
              <a:rPr lang="en-US" sz="32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936860"/>
              </p:ext>
            </p:extLst>
          </p:nvPr>
        </p:nvGraphicFramePr>
        <p:xfrm>
          <a:off x="609600" y="2019300"/>
          <a:ext cx="9788208" cy="73610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93204"/>
                <a:gridCol w="3193204"/>
                <a:gridCol w="1753270"/>
                <a:gridCol w="1648530"/>
              </a:tblGrid>
              <a:tr h="6134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ĐẶC ĐIỂM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 mắt</a:t>
                      </a:r>
                      <a:endParaRPr lang="en-US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Tỷ lệ %</a:t>
                      </a:r>
                      <a:endParaRPr lang="en-US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613423">
                <a:tc rowSpan="4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Tuổi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30-39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10%</a:t>
                      </a:r>
                      <a:endParaRPr lang="en-US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6134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40-49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25%</a:t>
                      </a:r>
                      <a:endParaRPr lang="en-US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6134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50-59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40%</a:t>
                      </a:r>
                      <a:endParaRPr lang="en-US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6134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&gt;60 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25%</a:t>
                      </a:r>
                      <a:endParaRPr lang="en-US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613423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Giới</a:t>
                      </a:r>
                      <a:endParaRPr lang="en-US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50%</a:t>
                      </a:r>
                      <a:endParaRPr lang="en-US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6134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Nữ</a:t>
                      </a:r>
                      <a:endParaRPr lang="en-US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50%</a:t>
                      </a:r>
                      <a:endParaRPr lang="en-US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613423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Hình thái đục TTT</a:t>
                      </a:r>
                      <a:endParaRPr lang="en-US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Đục nhân</a:t>
                      </a:r>
                      <a:endParaRPr lang="en-US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55%</a:t>
                      </a:r>
                      <a:endParaRPr lang="en-US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6134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Đục dưới bao sau</a:t>
                      </a:r>
                      <a:endParaRPr lang="en-US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45%</a:t>
                      </a:r>
                      <a:endParaRPr lang="en-US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613423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Độ cứng nhân TTT</a:t>
                      </a:r>
                      <a:endParaRPr lang="en-US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Độ II</a:t>
                      </a:r>
                      <a:endParaRPr lang="en-US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45%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6134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Độ III</a:t>
                      </a:r>
                      <a:endParaRPr lang="en-US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45%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6134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Độ IV</a:t>
                      </a:r>
                      <a:endParaRPr lang="en-US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10%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453040"/>
              </p:ext>
            </p:extLst>
          </p:nvPr>
        </p:nvGraphicFramePr>
        <p:xfrm>
          <a:off x="10744200" y="2019300"/>
          <a:ext cx="6904990" cy="4876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36119"/>
                <a:gridCol w="3568871"/>
              </a:tblGrid>
              <a:tr h="812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n=20 mắt</a:t>
                      </a:r>
                      <a:endParaRPr lang="en-US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812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Thị</a:t>
                      </a:r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lực</a:t>
                      </a:r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trước</a:t>
                      </a:r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PT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1.09 ± 0.57 </a:t>
                      </a:r>
                      <a:r>
                        <a:rPr lang="en-US" sz="2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logMAR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812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Nhãn</a:t>
                      </a:r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áp</a:t>
                      </a:r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trước</a:t>
                      </a:r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PT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18.45 ± 5.12 mmHg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812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Chiều</a:t>
                      </a:r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dài</a:t>
                      </a:r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trục</a:t>
                      </a:r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NC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23.62 ± 0.73 mm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812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Công</a:t>
                      </a:r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suất</a:t>
                      </a:r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IOL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20.75 ± 1.65 D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812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Loạn thị trước PT</a:t>
                      </a:r>
                      <a:endParaRPr lang="en-US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0.50 ± 0.37D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48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48200" y="2552700"/>
            <a:ext cx="1013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PHẪU THUẬT VÀ BÀN LUẬN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44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3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9139237" y="-6945010"/>
            <a:ext cx="9525" cy="16230600"/>
          </a:xfrm>
          <a:prstGeom prst="rect">
            <a:avLst/>
          </a:prstGeom>
          <a:solidFill>
            <a:srgbClr val="EDEADE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9320669"/>
            <a:ext cx="518740" cy="149378"/>
            <a:chOff x="0" y="0"/>
            <a:chExt cx="1764111" cy="508000"/>
          </a:xfrm>
        </p:grpSpPr>
        <p:sp>
          <p:nvSpPr>
            <p:cNvPr id="4" name="Freeform 4"/>
            <p:cNvSpPr/>
            <p:nvPr/>
          </p:nvSpPr>
          <p:spPr>
            <a:xfrm>
              <a:off x="0" y="215900"/>
              <a:ext cx="1468201" cy="76200"/>
            </a:xfrm>
            <a:custGeom>
              <a:avLst/>
              <a:gdLst/>
              <a:ahLst/>
              <a:cxnLst/>
              <a:rect l="l" t="t" r="r" b="b"/>
              <a:pathLst>
                <a:path w="1468201" h="76200">
                  <a:moveTo>
                    <a:pt x="0" y="0"/>
                  </a:moveTo>
                  <a:lnTo>
                    <a:pt x="1468201" y="0"/>
                  </a:lnTo>
                  <a:lnTo>
                    <a:pt x="146820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EDEADE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389461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EDEADE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028700" y="470241"/>
            <a:ext cx="17259300" cy="695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6" lvl="1" indent="-431803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EDEADE"/>
                </a:solidFill>
                <a:latin typeface="Arial Heavy"/>
              </a:rPr>
              <a:t>THỊ LỰC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710616"/>
              </p:ext>
            </p:extLst>
          </p:nvPr>
        </p:nvGraphicFramePr>
        <p:xfrm>
          <a:off x="914400" y="2570799"/>
          <a:ext cx="5638800" cy="6781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90791"/>
                <a:gridCol w="1393861"/>
                <a:gridCol w="2154148"/>
              </a:tblGrid>
              <a:tr h="678180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THỊ LỰC CHƯA CHỈNH KÍNH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781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Số mắt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logMAR ± SD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781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0.16 ± 0.11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781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Trung gian (66cm)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0.29 ± 0.09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781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Gần (40cm)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0.35 </a:t>
                      </a:r>
                      <a:r>
                        <a:rPr lang="en-US" sz="1600" dirty="0">
                          <a:effectLst/>
                        </a:rPr>
                        <a:t>± 0.13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78180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THỊ LỰC CHỈNH KÍNH TỐI ĐA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781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Số mắt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logMAR ± SD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781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0.08 ± 0.10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781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Trung gian (66cm)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0.22 ± 0.06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781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Gần (40cm)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0.32 </a:t>
                      </a:r>
                      <a:r>
                        <a:rPr lang="en-US" sz="1600" dirty="0">
                          <a:effectLst/>
                        </a:rPr>
                        <a:t>± 0.10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968013"/>
              </p:ext>
            </p:extLst>
          </p:nvPr>
        </p:nvGraphicFramePr>
        <p:xfrm>
          <a:off x="6905625" y="2600794"/>
          <a:ext cx="5086350" cy="67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43100"/>
                <a:gridCol w="1200150"/>
                <a:gridCol w="1943100"/>
              </a:tblGrid>
              <a:tr h="678336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THỊ LỰC CHƯA CHỈNH KÍNH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783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Số mắt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logMAR ± SD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7833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0.11 ± 0.10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7833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Trung gian (66cm)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0.22 ± 0.09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7833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Gần (40cm)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0.34 </a:t>
                      </a:r>
                      <a:r>
                        <a:rPr lang="en-US" sz="1600" dirty="0">
                          <a:effectLst/>
                        </a:rPr>
                        <a:t>± 0.14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78336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THỊ LỰC CHỈNH KÍNH TỐI ĐA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783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Số mắt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logMAR ± SD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7833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0.04 ± 0.08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7833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Trung gian (66cm)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0.17 ± 0.10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7833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Gần (40cm)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0.32 </a:t>
                      </a:r>
                      <a:r>
                        <a:rPr lang="en-US" sz="1600" dirty="0">
                          <a:effectLst/>
                        </a:rPr>
                        <a:t>± 0.13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625516"/>
              </p:ext>
            </p:extLst>
          </p:nvPr>
        </p:nvGraphicFramePr>
        <p:xfrm>
          <a:off x="12344400" y="2628900"/>
          <a:ext cx="5086350" cy="66882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68500"/>
                <a:gridCol w="1174750"/>
                <a:gridCol w="1943100"/>
              </a:tblGrid>
              <a:tr h="668826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THỊ LỰC CHƯA CHỈNH KÍNH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6882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Số mắt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logMAR ± SD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6882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0.05 ± 0.09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6882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Trung gian (66cm)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0.23 ± 0.06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6882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Gần (40cm)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0.32 </a:t>
                      </a:r>
                      <a:r>
                        <a:rPr lang="en-US" sz="1600" dirty="0">
                          <a:effectLst/>
                        </a:rPr>
                        <a:t>± 0.15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68826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THỊ LỰC CHỈNH KÍNH TỐI ĐA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6882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Số mắt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logMAR ± SD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6882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0.01 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 0.09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6882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Trung gian (66cm)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0.15 </a:t>
                      </a:r>
                      <a:r>
                        <a:rPr lang="en-US" sz="1600" dirty="0">
                          <a:effectLst/>
                        </a:rPr>
                        <a:t>± 0.07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6882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Gần</a:t>
                      </a:r>
                      <a:r>
                        <a:rPr lang="en-US" sz="1600" dirty="0">
                          <a:effectLst/>
                        </a:rPr>
                        <a:t> (40cm)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0.31 </a:t>
                      </a:r>
                      <a:r>
                        <a:rPr lang="en-US" sz="1600" dirty="0">
                          <a:effectLst/>
                        </a:rPr>
                        <a:t>± 0.10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580273" y="1992060"/>
            <a:ext cx="3972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1 TUẦN SAU MỔ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71473" y="1992059"/>
            <a:ext cx="3972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1 THÁNG SAU MỔ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792200" y="1992059"/>
            <a:ext cx="3972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</a:t>
            </a:r>
            <a:r>
              <a:rPr lang="en-US" sz="2400" dirty="0" smtClean="0">
                <a:solidFill>
                  <a:schemeClr val="bg1"/>
                </a:solidFill>
              </a:rPr>
              <a:t> THÁNG SAU MỔ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3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9139237" y="-6945010"/>
            <a:ext cx="9525" cy="16230600"/>
          </a:xfrm>
          <a:prstGeom prst="rect">
            <a:avLst/>
          </a:prstGeom>
          <a:solidFill>
            <a:srgbClr val="EDEADE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9320669"/>
            <a:ext cx="518740" cy="149378"/>
            <a:chOff x="0" y="0"/>
            <a:chExt cx="1764111" cy="508000"/>
          </a:xfrm>
        </p:grpSpPr>
        <p:sp>
          <p:nvSpPr>
            <p:cNvPr id="4" name="Freeform 4"/>
            <p:cNvSpPr/>
            <p:nvPr/>
          </p:nvSpPr>
          <p:spPr>
            <a:xfrm>
              <a:off x="0" y="215900"/>
              <a:ext cx="1468201" cy="76200"/>
            </a:xfrm>
            <a:custGeom>
              <a:avLst/>
              <a:gdLst/>
              <a:ahLst/>
              <a:cxnLst/>
              <a:rect l="l" t="t" r="r" b="b"/>
              <a:pathLst>
                <a:path w="1468201" h="76200">
                  <a:moveTo>
                    <a:pt x="0" y="0"/>
                  </a:moveTo>
                  <a:lnTo>
                    <a:pt x="1468201" y="0"/>
                  </a:lnTo>
                  <a:lnTo>
                    <a:pt x="146820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EDEADE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389461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EDEADE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8700" y="470241"/>
            <a:ext cx="17259300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4000" dirty="0">
                <a:solidFill>
                  <a:srgbClr val="EDEADE"/>
                </a:solidFill>
                <a:latin typeface="Arial Bold"/>
              </a:rPr>
              <a:t>2. KHÚC XẠ TỒN </a:t>
            </a:r>
            <a:r>
              <a:rPr lang="en-US" sz="4000" dirty="0" smtClean="0">
                <a:solidFill>
                  <a:srgbClr val="EDEADE"/>
                </a:solidFill>
                <a:latin typeface="Arial Bold"/>
              </a:rPr>
              <a:t>DƯ VÀ LOẠN THỊ GIÁC MẠC</a:t>
            </a:r>
            <a:endParaRPr lang="en-US" sz="4000" dirty="0">
              <a:solidFill>
                <a:srgbClr val="EDEADE"/>
              </a:solidFill>
              <a:latin typeface="Arial Bold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225994"/>
              </p:ext>
            </p:extLst>
          </p:nvPr>
        </p:nvGraphicFramePr>
        <p:xfrm>
          <a:off x="3453063" y="2644774"/>
          <a:ext cx="11558337" cy="2422526"/>
        </p:xfrm>
        <a:graphic>
          <a:graphicData uri="http://schemas.openxmlformats.org/drawingml/2006/table">
            <a:tbl>
              <a:tblPr firstRow="1" firstCol="1" bandRow="1">
                <a:tableStyleId>{18603FDC-E32A-4AB5-989C-0864C3EAD2B8}</a:tableStyleId>
              </a:tblPr>
              <a:tblGrid>
                <a:gridCol w="4090737"/>
                <a:gridCol w="7467600"/>
              </a:tblGrid>
              <a:tr h="554183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effectLst/>
                        </a:rPr>
                        <a:t>KHÚC</a:t>
                      </a:r>
                      <a:r>
                        <a:rPr lang="en-US" sz="2800" baseline="0" dirty="0" smtClean="0">
                          <a:effectLst/>
                        </a:rPr>
                        <a:t> XẠ CẦU TỒN DƯ</a:t>
                      </a:r>
                      <a:endParaRPr lang="en-US" sz="2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181233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Sau </a:t>
                      </a:r>
                      <a:r>
                        <a:rPr lang="en-US" sz="2800" dirty="0" err="1">
                          <a:effectLst/>
                        </a:rPr>
                        <a:t>mổ</a:t>
                      </a:r>
                      <a:r>
                        <a:rPr lang="en-US" sz="2800" dirty="0">
                          <a:effectLst/>
                        </a:rPr>
                        <a:t> </a:t>
                      </a:r>
                      <a:r>
                        <a:rPr lang="en-US" sz="2800" dirty="0" smtClean="0">
                          <a:effectLst/>
                        </a:rPr>
                        <a:t>1 </a:t>
                      </a:r>
                      <a:r>
                        <a:rPr lang="en-US" sz="2800" dirty="0" err="1" smtClean="0">
                          <a:effectLst/>
                        </a:rPr>
                        <a:t>tuần</a:t>
                      </a:r>
                      <a:r>
                        <a:rPr lang="en-US" sz="2800" dirty="0" smtClean="0">
                          <a:effectLst/>
                        </a:rPr>
                        <a:t> 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Sau </a:t>
                      </a:r>
                      <a:r>
                        <a:rPr lang="en-US" sz="2800" dirty="0" err="1">
                          <a:effectLst/>
                        </a:rPr>
                        <a:t>mổ</a:t>
                      </a:r>
                      <a:r>
                        <a:rPr lang="en-US" sz="2800" dirty="0">
                          <a:effectLst/>
                        </a:rPr>
                        <a:t> </a:t>
                      </a:r>
                      <a:r>
                        <a:rPr lang="en-US" sz="2800" dirty="0" smtClean="0">
                          <a:effectLst/>
                        </a:rPr>
                        <a:t>1 </a:t>
                      </a:r>
                      <a:r>
                        <a:rPr lang="en-US" sz="2800" dirty="0" err="1" smtClean="0">
                          <a:effectLst/>
                        </a:rPr>
                        <a:t>tháng</a:t>
                      </a:r>
                      <a:endParaRPr lang="en-US" sz="2800" dirty="0" smtClean="0">
                        <a:effectLst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effectLst/>
                        </a:rPr>
                        <a:t>Sau </a:t>
                      </a:r>
                      <a:r>
                        <a:rPr lang="en-US" sz="2800" dirty="0" err="1" smtClean="0">
                          <a:effectLst/>
                        </a:rPr>
                        <a:t>mổ</a:t>
                      </a:r>
                      <a:r>
                        <a:rPr lang="en-US" sz="2800" dirty="0" smtClean="0">
                          <a:effectLst/>
                        </a:rPr>
                        <a:t> 3 </a:t>
                      </a:r>
                      <a:r>
                        <a:rPr lang="en-US" sz="2800" dirty="0" err="1" smtClean="0">
                          <a:effectLst/>
                        </a:rPr>
                        <a:t>tháng</a:t>
                      </a:r>
                      <a:endParaRPr lang="en-US" sz="2800" dirty="0" smtClean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032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effectLst/>
                        </a:rPr>
                        <a:t> 0.80 ± 0.41  (0.25 </a:t>
                      </a:r>
                      <a:r>
                        <a:rPr lang="en-US" sz="2800" dirty="0">
                          <a:effectLst/>
                        </a:rPr>
                        <a:t>D </a:t>
                      </a:r>
                      <a:r>
                        <a:rPr lang="en-US" sz="2800" dirty="0" err="1">
                          <a:effectLst/>
                        </a:rPr>
                        <a:t>đến</a:t>
                      </a:r>
                      <a:r>
                        <a:rPr lang="en-US" sz="2800" dirty="0">
                          <a:effectLst/>
                        </a:rPr>
                        <a:t> </a:t>
                      </a:r>
                      <a:r>
                        <a:rPr lang="en-US" sz="2800" dirty="0" smtClean="0">
                          <a:effectLst/>
                        </a:rPr>
                        <a:t>1.55 </a:t>
                      </a:r>
                      <a:r>
                        <a:rPr lang="en-US" sz="2800" dirty="0">
                          <a:effectLst/>
                        </a:rPr>
                        <a:t>D)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effectLst/>
                        </a:rPr>
                        <a:t> 0.64 ± 0.29  (0.00 </a:t>
                      </a:r>
                      <a:r>
                        <a:rPr lang="en-US" sz="2800" dirty="0">
                          <a:effectLst/>
                        </a:rPr>
                        <a:t>D </a:t>
                      </a:r>
                      <a:r>
                        <a:rPr lang="en-US" sz="2800" dirty="0" err="1">
                          <a:effectLst/>
                        </a:rPr>
                        <a:t>đến</a:t>
                      </a:r>
                      <a:r>
                        <a:rPr lang="en-US" sz="2800" dirty="0">
                          <a:effectLst/>
                        </a:rPr>
                        <a:t> </a:t>
                      </a:r>
                      <a:r>
                        <a:rPr lang="en-US" sz="2800" dirty="0" smtClean="0">
                          <a:effectLst/>
                        </a:rPr>
                        <a:t>1.25 </a:t>
                      </a:r>
                      <a:r>
                        <a:rPr lang="en-US" sz="2800" dirty="0">
                          <a:effectLst/>
                        </a:rPr>
                        <a:t>D</a:t>
                      </a:r>
                      <a:r>
                        <a:rPr lang="en-US" sz="2800" dirty="0" smtClean="0">
                          <a:effectLst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effectLst/>
                        </a:rPr>
                        <a:t> 0.56 ± 0.15  (0.30 D </a:t>
                      </a:r>
                      <a:r>
                        <a:rPr lang="en-US" sz="2800" dirty="0" err="1" smtClean="0">
                          <a:effectLst/>
                        </a:rPr>
                        <a:t>đến</a:t>
                      </a:r>
                      <a:r>
                        <a:rPr lang="en-US" sz="2800" dirty="0" smtClean="0">
                          <a:effectLst/>
                        </a:rPr>
                        <a:t> 0.75 D)</a:t>
                      </a:r>
                      <a:endParaRPr lang="en-US" sz="2800" dirty="0" smtClean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3807218"/>
                  </p:ext>
                </p:extLst>
              </p:nvPr>
            </p:nvGraphicFramePr>
            <p:xfrm>
              <a:off x="3429000" y="5083808"/>
              <a:ext cx="11582400" cy="3564892"/>
            </p:xfrm>
            <a:graphic>
              <a:graphicData uri="http://schemas.openxmlformats.org/drawingml/2006/table">
                <a:tbl>
                  <a:tblPr firstRow="1" firstCol="1" bandRow="1">
                    <a:tableStyleId>{18603FDC-E32A-4AB5-989C-0864C3EAD2B8}</a:tableStyleId>
                  </a:tblPr>
                  <a:tblGrid>
                    <a:gridCol w="4191000"/>
                    <a:gridCol w="3200400"/>
                    <a:gridCol w="4191000"/>
                  </a:tblGrid>
                  <a:tr h="554183">
                    <a:tc gridSpan="3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 smtClean="0">
                              <a:effectLst/>
                            </a:rPr>
                            <a:t>LOẠN</a:t>
                          </a:r>
                          <a:r>
                            <a:rPr lang="en-US" sz="2800" baseline="0" dirty="0" smtClean="0">
                              <a:effectLst/>
                            </a:rPr>
                            <a:t> THỊ GIÁC MẠC TRUNG BÌNH</a:t>
                          </a:r>
                          <a:endParaRPr lang="en-US" sz="2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55418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>
                              <a:effectLst/>
                            </a:rPr>
                            <a:t> </a:t>
                          </a:r>
                          <a:endParaRPr lang="en-US" sz="2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vi-VN" sz="2800">
                                  <a:effectLst/>
                                </a:rPr>
                                <m:t>≤</m:t>
                              </m:r>
                            </m:oMath>
                          </a14:m>
                          <a:r>
                            <a:rPr lang="en-US" sz="2800" dirty="0">
                              <a:effectLst/>
                            </a:rPr>
                            <a:t> 1.0 D</a:t>
                          </a:r>
                          <a:endParaRPr lang="en-US" sz="2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 err="1">
                              <a:effectLst/>
                            </a:rPr>
                            <a:t>Từ</a:t>
                          </a:r>
                          <a:r>
                            <a:rPr lang="en-US" sz="2800" dirty="0">
                              <a:effectLst/>
                            </a:rPr>
                            <a:t> 1.0 D </a:t>
                          </a:r>
                          <a:r>
                            <a:rPr lang="en-US" sz="2800" dirty="0" err="1">
                              <a:effectLst/>
                            </a:rPr>
                            <a:t>đến</a:t>
                          </a:r>
                          <a:r>
                            <a:rPr lang="en-US" sz="2800" dirty="0"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vi-VN" sz="2800">
                                  <a:effectLst/>
                                </a:rPr>
                                <m:t>≤</m:t>
                              </m:r>
                            </m:oMath>
                          </a14:m>
                          <a:r>
                            <a:rPr lang="en-US" sz="2800" dirty="0">
                              <a:effectLst/>
                            </a:rPr>
                            <a:t> 1.5 D</a:t>
                          </a:r>
                          <a:endParaRPr lang="en-US" sz="2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554183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 err="1">
                              <a:effectLst/>
                            </a:rPr>
                            <a:t>Trước</a:t>
                          </a:r>
                          <a:r>
                            <a:rPr lang="en-US" sz="2800" dirty="0">
                              <a:effectLst/>
                            </a:rPr>
                            <a:t> </a:t>
                          </a:r>
                          <a:r>
                            <a:rPr lang="en-US" sz="2800" dirty="0" err="1">
                              <a:effectLst/>
                            </a:rPr>
                            <a:t>mổ</a:t>
                          </a:r>
                          <a:endParaRPr lang="en-US" sz="2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>
                              <a:effectLst/>
                            </a:rPr>
                            <a:t>n = </a:t>
                          </a:r>
                          <a:r>
                            <a:rPr lang="en-US" sz="2800" dirty="0" smtClean="0">
                              <a:effectLst/>
                            </a:rPr>
                            <a:t>17 (85%)</a:t>
                          </a:r>
                          <a:endParaRPr lang="en-US" sz="2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>
                              <a:effectLst/>
                            </a:rPr>
                            <a:t>n = </a:t>
                          </a:r>
                          <a:r>
                            <a:rPr lang="en-US" sz="2800" dirty="0" smtClean="0">
                              <a:effectLst/>
                            </a:rPr>
                            <a:t>3 (15%)</a:t>
                          </a:r>
                          <a:endParaRPr lang="en-US" sz="2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1812330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>
                              <a:effectLst/>
                            </a:rPr>
                            <a:t>Sau </a:t>
                          </a:r>
                          <a:r>
                            <a:rPr lang="en-US" sz="2800" dirty="0" err="1">
                              <a:effectLst/>
                            </a:rPr>
                            <a:t>mổ</a:t>
                          </a:r>
                          <a:r>
                            <a:rPr lang="en-US" sz="2800" dirty="0">
                              <a:effectLst/>
                            </a:rPr>
                            <a:t> </a:t>
                          </a:r>
                          <a:r>
                            <a:rPr lang="en-US" sz="2800" dirty="0" smtClean="0">
                              <a:effectLst/>
                            </a:rPr>
                            <a:t>1 </a:t>
                          </a:r>
                          <a:r>
                            <a:rPr lang="en-US" sz="2800" dirty="0" err="1" smtClean="0">
                              <a:effectLst/>
                            </a:rPr>
                            <a:t>tuần</a:t>
                          </a:r>
                          <a:r>
                            <a:rPr lang="en-US" sz="2800" dirty="0" smtClean="0">
                              <a:effectLst/>
                            </a:rPr>
                            <a:t> </a:t>
                          </a:r>
                          <a:endParaRPr lang="en-US" sz="2800" dirty="0">
                            <a:effectLst/>
                          </a:endParaRPr>
                        </a:p>
                        <a:p>
                          <a:pPr marL="0" marR="0" algn="l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>
                              <a:effectLst/>
                            </a:rPr>
                            <a:t>Sau </a:t>
                          </a:r>
                          <a:r>
                            <a:rPr lang="en-US" sz="2800" dirty="0" err="1">
                              <a:effectLst/>
                            </a:rPr>
                            <a:t>mổ</a:t>
                          </a:r>
                          <a:r>
                            <a:rPr lang="en-US" sz="2800" dirty="0">
                              <a:effectLst/>
                            </a:rPr>
                            <a:t> </a:t>
                          </a:r>
                          <a:r>
                            <a:rPr lang="en-US" sz="2800" dirty="0" smtClean="0">
                              <a:effectLst/>
                            </a:rPr>
                            <a:t>1 </a:t>
                          </a:r>
                          <a:r>
                            <a:rPr lang="en-US" sz="2800" dirty="0" err="1" smtClean="0">
                              <a:effectLst/>
                            </a:rPr>
                            <a:t>tháng</a:t>
                          </a:r>
                          <a:endParaRPr lang="en-US" sz="2800" dirty="0" smtClean="0">
                            <a:effectLst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 smtClean="0">
                              <a:effectLst/>
                            </a:rPr>
                            <a:t>Sau </a:t>
                          </a:r>
                          <a:r>
                            <a:rPr lang="en-US" sz="2800" dirty="0" err="1" smtClean="0">
                              <a:effectLst/>
                            </a:rPr>
                            <a:t>mổ</a:t>
                          </a:r>
                          <a:r>
                            <a:rPr lang="en-US" sz="2800" dirty="0" smtClean="0">
                              <a:effectLst/>
                            </a:rPr>
                            <a:t> 3 </a:t>
                          </a:r>
                          <a:r>
                            <a:rPr lang="en-US" sz="2800" dirty="0" err="1" smtClean="0">
                              <a:effectLst/>
                            </a:rPr>
                            <a:t>tháng</a:t>
                          </a:r>
                          <a:endParaRPr lang="en-US" sz="2800" dirty="0" smtClean="0"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gridSpan="2">
                      <a:txBody>
                        <a:bodyPr/>
                        <a:lstStyle/>
                        <a:p>
                          <a:pPr marL="2032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 smtClean="0">
                              <a:effectLst/>
                            </a:rPr>
                            <a:t> 0.80 ± 0.41  (0.25 </a:t>
                          </a:r>
                          <a:r>
                            <a:rPr lang="en-US" sz="2800" dirty="0">
                              <a:effectLst/>
                            </a:rPr>
                            <a:t>D </a:t>
                          </a:r>
                          <a:r>
                            <a:rPr lang="en-US" sz="2800" dirty="0" err="1">
                              <a:effectLst/>
                            </a:rPr>
                            <a:t>đến</a:t>
                          </a:r>
                          <a:r>
                            <a:rPr lang="en-US" sz="2800" dirty="0">
                              <a:effectLst/>
                            </a:rPr>
                            <a:t> </a:t>
                          </a:r>
                          <a:r>
                            <a:rPr lang="en-US" sz="2800" dirty="0" smtClean="0">
                              <a:effectLst/>
                            </a:rPr>
                            <a:t>1.55 </a:t>
                          </a:r>
                          <a:r>
                            <a:rPr lang="en-US" sz="2800" dirty="0">
                              <a:effectLst/>
                            </a:rPr>
                            <a:t>D)</a:t>
                          </a:r>
                        </a:p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 smtClean="0">
                              <a:effectLst/>
                            </a:rPr>
                            <a:t> 0.64 ± 0.29  (0.00 </a:t>
                          </a:r>
                          <a:r>
                            <a:rPr lang="en-US" sz="2800" dirty="0">
                              <a:effectLst/>
                            </a:rPr>
                            <a:t>D </a:t>
                          </a:r>
                          <a:r>
                            <a:rPr lang="en-US" sz="2800" dirty="0" err="1">
                              <a:effectLst/>
                            </a:rPr>
                            <a:t>đến</a:t>
                          </a:r>
                          <a:r>
                            <a:rPr lang="en-US" sz="2800" dirty="0">
                              <a:effectLst/>
                            </a:rPr>
                            <a:t> </a:t>
                          </a:r>
                          <a:r>
                            <a:rPr lang="en-US" sz="2800" dirty="0" smtClean="0">
                              <a:effectLst/>
                            </a:rPr>
                            <a:t>1.25 </a:t>
                          </a:r>
                          <a:r>
                            <a:rPr lang="en-US" sz="2800" dirty="0">
                              <a:effectLst/>
                            </a:rPr>
                            <a:t>D</a:t>
                          </a:r>
                          <a:r>
                            <a:rPr lang="en-US" sz="2800" dirty="0" smtClean="0">
                              <a:effectLst/>
                            </a:rPr>
                            <a:t>)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 smtClean="0">
                              <a:effectLst/>
                            </a:rPr>
                            <a:t> 0.56 ± 0.15  (0.30 D </a:t>
                          </a:r>
                          <a:r>
                            <a:rPr lang="en-US" sz="2800" dirty="0" err="1" smtClean="0">
                              <a:effectLst/>
                            </a:rPr>
                            <a:t>đến</a:t>
                          </a:r>
                          <a:r>
                            <a:rPr lang="en-US" sz="2800" dirty="0" smtClean="0">
                              <a:effectLst/>
                            </a:rPr>
                            <a:t> 0.75 D)</a:t>
                          </a:r>
                          <a:endParaRPr lang="en-US" sz="2800" dirty="0" smtClean="0"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3807218"/>
                  </p:ext>
                </p:extLst>
              </p:nvPr>
            </p:nvGraphicFramePr>
            <p:xfrm>
              <a:off x="3429000" y="5083808"/>
              <a:ext cx="11582400" cy="3564892"/>
            </p:xfrm>
            <a:graphic>
              <a:graphicData uri="http://schemas.openxmlformats.org/drawingml/2006/table">
                <a:tbl>
                  <a:tblPr firstRow="1" firstCol="1" bandRow="1">
                    <a:tableStyleId>{18603FDC-E32A-4AB5-989C-0864C3EAD2B8}</a:tableStyleId>
                  </a:tblPr>
                  <a:tblGrid>
                    <a:gridCol w="4191000"/>
                    <a:gridCol w="3200400"/>
                    <a:gridCol w="4191000"/>
                  </a:tblGrid>
                  <a:tr h="571183">
                    <a:tc gridSpan="3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 smtClean="0">
                              <a:effectLst/>
                            </a:rPr>
                            <a:t>LOẠN</a:t>
                          </a:r>
                          <a:r>
                            <a:rPr lang="en-US" sz="2800" baseline="0" dirty="0" smtClean="0">
                              <a:effectLst/>
                            </a:rPr>
                            <a:t> THỊ GIÁC MẠC TRUNG BÌNH</a:t>
                          </a:r>
                          <a:endParaRPr lang="en-US" sz="2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57118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>
                              <a:effectLst/>
                            </a:rPr>
                            <a:t> </a:t>
                          </a:r>
                          <a:endParaRPr lang="en-US" sz="2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2"/>
                          <a:stretch>
                            <a:fillRect l="-132381" t="-103191" r="-133333" b="-46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2"/>
                          <a:stretch>
                            <a:fillRect l="-177326" t="-103191" r="-1744" b="-462766"/>
                          </a:stretch>
                        </a:blipFill>
                      </a:tcPr>
                    </a:tc>
                  </a:tr>
                  <a:tr h="571183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 err="1">
                              <a:effectLst/>
                            </a:rPr>
                            <a:t>Trước</a:t>
                          </a:r>
                          <a:r>
                            <a:rPr lang="en-US" sz="2800" dirty="0">
                              <a:effectLst/>
                            </a:rPr>
                            <a:t> </a:t>
                          </a:r>
                          <a:r>
                            <a:rPr lang="en-US" sz="2800" dirty="0" err="1">
                              <a:effectLst/>
                            </a:rPr>
                            <a:t>mổ</a:t>
                          </a:r>
                          <a:endParaRPr lang="en-US" sz="2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>
                              <a:effectLst/>
                            </a:rPr>
                            <a:t>n = </a:t>
                          </a:r>
                          <a:r>
                            <a:rPr lang="en-US" sz="2800" dirty="0" smtClean="0">
                              <a:effectLst/>
                            </a:rPr>
                            <a:t>17 (85%)</a:t>
                          </a:r>
                          <a:endParaRPr lang="en-US" sz="2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>
                              <a:effectLst/>
                            </a:rPr>
                            <a:t>n = </a:t>
                          </a:r>
                          <a:r>
                            <a:rPr lang="en-US" sz="2800" dirty="0" smtClean="0">
                              <a:effectLst/>
                            </a:rPr>
                            <a:t>3 (15%)</a:t>
                          </a:r>
                          <a:endParaRPr lang="en-US" sz="2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1851343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>
                              <a:effectLst/>
                            </a:rPr>
                            <a:t>Sau </a:t>
                          </a:r>
                          <a:r>
                            <a:rPr lang="en-US" sz="2800" dirty="0" err="1">
                              <a:effectLst/>
                            </a:rPr>
                            <a:t>mổ</a:t>
                          </a:r>
                          <a:r>
                            <a:rPr lang="en-US" sz="2800" dirty="0">
                              <a:effectLst/>
                            </a:rPr>
                            <a:t> </a:t>
                          </a:r>
                          <a:r>
                            <a:rPr lang="en-US" sz="2800" dirty="0" smtClean="0">
                              <a:effectLst/>
                            </a:rPr>
                            <a:t>1 </a:t>
                          </a:r>
                          <a:r>
                            <a:rPr lang="en-US" sz="2800" dirty="0" err="1" smtClean="0">
                              <a:effectLst/>
                            </a:rPr>
                            <a:t>tuần</a:t>
                          </a:r>
                          <a:r>
                            <a:rPr lang="en-US" sz="2800" dirty="0" smtClean="0">
                              <a:effectLst/>
                            </a:rPr>
                            <a:t> </a:t>
                          </a:r>
                          <a:endParaRPr lang="en-US" sz="2800" dirty="0">
                            <a:effectLst/>
                          </a:endParaRPr>
                        </a:p>
                        <a:p>
                          <a:pPr marL="0" marR="0" algn="l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>
                              <a:effectLst/>
                            </a:rPr>
                            <a:t>Sau </a:t>
                          </a:r>
                          <a:r>
                            <a:rPr lang="en-US" sz="2800" dirty="0" err="1">
                              <a:effectLst/>
                            </a:rPr>
                            <a:t>mổ</a:t>
                          </a:r>
                          <a:r>
                            <a:rPr lang="en-US" sz="2800" dirty="0">
                              <a:effectLst/>
                            </a:rPr>
                            <a:t> </a:t>
                          </a:r>
                          <a:r>
                            <a:rPr lang="en-US" sz="2800" dirty="0" smtClean="0">
                              <a:effectLst/>
                            </a:rPr>
                            <a:t>1 </a:t>
                          </a:r>
                          <a:r>
                            <a:rPr lang="en-US" sz="2800" dirty="0" err="1" smtClean="0">
                              <a:effectLst/>
                            </a:rPr>
                            <a:t>tháng</a:t>
                          </a:r>
                          <a:endParaRPr lang="en-US" sz="2800" dirty="0" smtClean="0">
                            <a:effectLst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 smtClean="0">
                              <a:effectLst/>
                            </a:rPr>
                            <a:t>Sau </a:t>
                          </a:r>
                          <a:r>
                            <a:rPr lang="en-US" sz="2800" dirty="0" err="1" smtClean="0">
                              <a:effectLst/>
                            </a:rPr>
                            <a:t>mổ</a:t>
                          </a:r>
                          <a:r>
                            <a:rPr lang="en-US" sz="2800" dirty="0" smtClean="0">
                              <a:effectLst/>
                            </a:rPr>
                            <a:t> 3 </a:t>
                          </a:r>
                          <a:r>
                            <a:rPr lang="en-US" sz="2800" dirty="0" err="1" smtClean="0">
                              <a:effectLst/>
                            </a:rPr>
                            <a:t>tháng</a:t>
                          </a:r>
                          <a:endParaRPr lang="en-US" sz="2800" dirty="0" smtClean="0"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gridSpan="2">
                      <a:txBody>
                        <a:bodyPr/>
                        <a:lstStyle/>
                        <a:p>
                          <a:pPr marL="2032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 smtClean="0">
                              <a:effectLst/>
                            </a:rPr>
                            <a:t> 0.80 ± 0.41  (0.25 </a:t>
                          </a:r>
                          <a:r>
                            <a:rPr lang="en-US" sz="2800" dirty="0">
                              <a:effectLst/>
                            </a:rPr>
                            <a:t>D </a:t>
                          </a:r>
                          <a:r>
                            <a:rPr lang="en-US" sz="2800" dirty="0" err="1">
                              <a:effectLst/>
                            </a:rPr>
                            <a:t>đến</a:t>
                          </a:r>
                          <a:r>
                            <a:rPr lang="en-US" sz="2800" dirty="0">
                              <a:effectLst/>
                            </a:rPr>
                            <a:t> </a:t>
                          </a:r>
                          <a:r>
                            <a:rPr lang="en-US" sz="2800" dirty="0" smtClean="0">
                              <a:effectLst/>
                            </a:rPr>
                            <a:t>1.55 </a:t>
                          </a:r>
                          <a:r>
                            <a:rPr lang="en-US" sz="2800" dirty="0">
                              <a:effectLst/>
                            </a:rPr>
                            <a:t>D)</a:t>
                          </a:r>
                        </a:p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 smtClean="0">
                              <a:effectLst/>
                            </a:rPr>
                            <a:t> 0.64 ± 0.29  (0.00 </a:t>
                          </a:r>
                          <a:r>
                            <a:rPr lang="en-US" sz="2800" dirty="0">
                              <a:effectLst/>
                            </a:rPr>
                            <a:t>D </a:t>
                          </a:r>
                          <a:r>
                            <a:rPr lang="en-US" sz="2800" dirty="0" err="1">
                              <a:effectLst/>
                            </a:rPr>
                            <a:t>đến</a:t>
                          </a:r>
                          <a:r>
                            <a:rPr lang="en-US" sz="2800" dirty="0">
                              <a:effectLst/>
                            </a:rPr>
                            <a:t> </a:t>
                          </a:r>
                          <a:r>
                            <a:rPr lang="en-US" sz="2800" dirty="0" smtClean="0">
                              <a:effectLst/>
                            </a:rPr>
                            <a:t>1.25 </a:t>
                          </a:r>
                          <a:r>
                            <a:rPr lang="en-US" sz="2800" dirty="0">
                              <a:effectLst/>
                            </a:rPr>
                            <a:t>D</a:t>
                          </a:r>
                          <a:r>
                            <a:rPr lang="en-US" sz="2800" dirty="0" smtClean="0">
                              <a:effectLst/>
                            </a:rPr>
                            <a:t>)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 smtClean="0">
                              <a:effectLst/>
                            </a:rPr>
                            <a:t> 0.56 ± 0.15  (0.30 D </a:t>
                          </a:r>
                          <a:r>
                            <a:rPr lang="en-US" sz="2800" dirty="0" err="1" smtClean="0">
                              <a:effectLst/>
                            </a:rPr>
                            <a:t>đến</a:t>
                          </a:r>
                          <a:r>
                            <a:rPr lang="en-US" sz="2800" dirty="0" smtClean="0">
                              <a:effectLst/>
                            </a:rPr>
                            <a:t> 0.75 D)</a:t>
                          </a:r>
                          <a:endParaRPr lang="en-US" sz="2800" dirty="0" smtClean="0"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8928656" y="-7081838"/>
            <a:ext cx="9525" cy="16230600"/>
          </a:xfrm>
          <a:prstGeom prst="rect">
            <a:avLst/>
          </a:prstGeom>
          <a:solidFill>
            <a:srgbClr val="423F39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9320669"/>
            <a:ext cx="518740" cy="149378"/>
            <a:chOff x="0" y="0"/>
            <a:chExt cx="1764111" cy="508000"/>
          </a:xfrm>
        </p:grpSpPr>
        <p:sp>
          <p:nvSpPr>
            <p:cNvPr id="4" name="Freeform 4"/>
            <p:cNvSpPr/>
            <p:nvPr/>
          </p:nvSpPr>
          <p:spPr>
            <a:xfrm>
              <a:off x="0" y="215900"/>
              <a:ext cx="1468201" cy="76200"/>
            </a:xfrm>
            <a:custGeom>
              <a:avLst/>
              <a:gdLst/>
              <a:ahLst/>
              <a:cxnLst/>
              <a:rect l="l" t="t" r="r" b="b"/>
              <a:pathLst>
                <a:path w="1468201" h="76200">
                  <a:moveTo>
                    <a:pt x="0" y="0"/>
                  </a:moveTo>
                  <a:lnTo>
                    <a:pt x="1468201" y="0"/>
                  </a:lnTo>
                  <a:lnTo>
                    <a:pt x="146820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423F39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389461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423F39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18118" y="352425"/>
            <a:ext cx="16230600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423F39"/>
                </a:solidFill>
                <a:latin typeface="Arial Heavy"/>
              </a:rPr>
              <a:t>3. RỐI LOẠN THỊ GIÁC</a:t>
            </a:r>
          </a:p>
        </p:txBody>
      </p:sp>
      <p:sp>
        <p:nvSpPr>
          <p:cNvPr id="7" name="Freeform 7"/>
          <p:cNvSpPr/>
          <p:nvPr/>
        </p:nvSpPr>
        <p:spPr>
          <a:xfrm>
            <a:off x="1780100" y="6286500"/>
            <a:ext cx="14431428" cy="3562210"/>
          </a:xfrm>
          <a:custGeom>
            <a:avLst/>
            <a:gdLst/>
            <a:ahLst/>
            <a:cxnLst/>
            <a:rect l="l" t="t" r="r" b="b"/>
            <a:pathLst>
              <a:path w="13103984" h="7312821">
                <a:moveTo>
                  <a:pt x="0" y="0"/>
                </a:moveTo>
                <a:lnTo>
                  <a:pt x="13103984" y="0"/>
                </a:lnTo>
                <a:lnTo>
                  <a:pt x="13103984" y="7312821"/>
                </a:lnTo>
                <a:lnTo>
                  <a:pt x="0" y="73128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2158</Words>
  <Application>Microsoft Office PowerPoint</Application>
  <PresentationFormat>Custom</PresentationFormat>
  <Paragraphs>342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Wingdings</vt:lpstr>
      <vt:lpstr>Arial Semi-Bold</vt:lpstr>
      <vt:lpstr>Calibri</vt:lpstr>
      <vt:lpstr>Arial Heavy</vt:lpstr>
      <vt:lpstr>Arial Light</vt:lpstr>
      <vt:lpstr>Times New Roman</vt:lpstr>
      <vt:lpstr>Cambria Math</vt:lpstr>
      <vt:lpstr>Arial</vt:lpstr>
      <vt:lpstr>Arial Bold</vt:lpstr>
      <vt:lpstr>Noto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Investing in The Future of Healthcare</dc:title>
  <cp:lastModifiedBy>Hp</cp:lastModifiedBy>
  <cp:revision>20</cp:revision>
  <dcterms:created xsi:type="dcterms:W3CDTF">2006-08-16T00:00:00Z</dcterms:created>
  <dcterms:modified xsi:type="dcterms:W3CDTF">2023-10-02T19:14:50Z</dcterms:modified>
  <dc:identifier>DAFv0MI8RBk</dc:identifier>
</cp:coreProperties>
</file>